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 id="272"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6" y="-3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7B02C-6EFE-45CA-9AE8-A3A5F4C1CE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3725A2-07F0-452B-A647-2A769D9D3E16}">
      <dgm:prSet custT="1"/>
      <dgm:spPr/>
      <dgm:t>
        <a:bodyPr/>
        <a:lstStyle/>
        <a:p>
          <a:pPr algn="ctr" rtl="0"/>
          <a:r>
            <a:rPr lang="ro-RO" sz="3200" b="1" dirty="0" smtClean="0">
              <a:effectLst>
                <a:outerShdw blurRad="38100" dist="38100" dir="2700000" algn="tl">
                  <a:srgbClr val="000000">
                    <a:alpha val="43137"/>
                  </a:srgbClr>
                </a:outerShdw>
              </a:effectLst>
            </a:rPr>
            <a:t>Ghid de joacă </a:t>
          </a:r>
          <a:endParaRPr lang="en-US" sz="3200" b="1" dirty="0">
            <a:effectLst>
              <a:outerShdw blurRad="38100" dist="38100" dir="2700000" algn="tl">
                <a:srgbClr val="000000">
                  <a:alpha val="43137"/>
                </a:srgbClr>
              </a:outerShdw>
            </a:effectLst>
          </a:endParaRPr>
        </a:p>
      </dgm:t>
    </dgm:pt>
    <dgm:pt modelId="{CEC2D7E1-F3DC-4404-A78A-D73416564D50}" type="parTrans" cxnId="{316ED3C4-2DDE-4C2E-A1C2-A85C23BD134C}">
      <dgm:prSet/>
      <dgm:spPr/>
      <dgm:t>
        <a:bodyPr/>
        <a:lstStyle/>
        <a:p>
          <a:endParaRPr lang="en-US" sz="2000"/>
        </a:p>
      </dgm:t>
    </dgm:pt>
    <dgm:pt modelId="{989E12AE-4B57-4191-BE23-3FD5D9B9BEF1}" type="sibTrans" cxnId="{316ED3C4-2DDE-4C2E-A1C2-A85C23BD134C}">
      <dgm:prSet/>
      <dgm:spPr/>
      <dgm:t>
        <a:bodyPr/>
        <a:lstStyle/>
        <a:p>
          <a:endParaRPr lang="en-US" sz="2000"/>
        </a:p>
      </dgm:t>
    </dgm:pt>
    <dgm:pt modelId="{F66023A9-8938-41A8-AE90-C45E7186E392}" type="pres">
      <dgm:prSet presAssocID="{AB57B02C-6EFE-45CA-9AE8-A3A5F4C1CEA6}" presName="linear" presStyleCnt="0">
        <dgm:presLayoutVars>
          <dgm:animLvl val="lvl"/>
          <dgm:resizeHandles val="exact"/>
        </dgm:presLayoutVars>
      </dgm:prSet>
      <dgm:spPr/>
      <dgm:t>
        <a:bodyPr/>
        <a:lstStyle/>
        <a:p>
          <a:endParaRPr lang="en-US"/>
        </a:p>
      </dgm:t>
    </dgm:pt>
    <dgm:pt modelId="{C1C85E85-6FA5-4D2C-9846-CE43DDA127B5}" type="pres">
      <dgm:prSet presAssocID="{EA3725A2-07F0-452B-A647-2A769D9D3E16}" presName="parentText" presStyleLbl="node1" presStyleIdx="0" presStyleCnt="1">
        <dgm:presLayoutVars>
          <dgm:chMax val="0"/>
          <dgm:bulletEnabled val="1"/>
        </dgm:presLayoutVars>
      </dgm:prSet>
      <dgm:spPr/>
      <dgm:t>
        <a:bodyPr/>
        <a:lstStyle/>
        <a:p>
          <a:endParaRPr lang="en-US"/>
        </a:p>
      </dgm:t>
    </dgm:pt>
  </dgm:ptLst>
  <dgm:cxnLst>
    <dgm:cxn modelId="{316ED3C4-2DDE-4C2E-A1C2-A85C23BD134C}" srcId="{AB57B02C-6EFE-45CA-9AE8-A3A5F4C1CEA6}" destId="{EA3725A2-07F0-452B-A647-2A769D9D3E16}" srcOrd="0" destOrd="0" parTransId="{CEC2D7E1-F3DC-4404-A78A-D73416564D50}" sibTransId="{989E12AE-4B57-4191-BE23-3FD5D9B9BEF1}"/>
    <dgm:cxn modelId="{B804129E-CE05-43A4-875C-EA06CAF9FCBF}" type="presOf" srcId="{EA3725A2-07F0-452B-A647-2A769D9D3E16}" destId="{C1C85E85-6FA5-4D2C-9846-CE43DDA127B5}" srcOrd="0" destOrd="0" presId="urn:microsoft.com/office/officeart/2005/8/layout/vList2"/>
    <dgm:cxn modelId="{60978F70-E807-483E-A5A3-A7E7C36F107B}" type="presOf" srcId="{AB57B02C-6EFE-45CA-9AE8-A3A5F4C1CEA6}" destId="{F66023A9-8938-41A8-AE90-C45E7186E392}" srcOrd="0" destOrd="0" presId="urn:microsoft.com/office/officeart/2005/8/layout/vList2"/>
    <dgm:cxn modelId="{741B9695-451F-4362-85A1-8102B8B2CB42}" type="presParOf" srcId="{F66023A9-8938-41A8-AE90-C45E7186E392}" destId="{C1C85E85-6FA5-4D2C-9846-CE43DDA127B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85E85-6FA5-4D2C-9846-CE43DDA127B5}">
      <dsp:nvSpPr>
        <dsp:cNvPr id="0" name=""/>
        <dsp:cNvSpPr/>
      </dsp:nvSpPr>
      <dsp:spPr>
        <a:xfrm>
          <a:off x="0" y="39671"/>
          <a:ext cx="5976664"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ro-RO" sz="3200" b="1" kern="1200" dirty="0" smtClean="0">
              <a:effectLst>
                <a:outerShdw blurRad="38100" dist="38100" dir="2700000" algn="tl">
                  <a:srgbClr val="000000">
                    <a:alpha val="43137"/>
                  </a:srgbClr>
                </a:outerShdw>
              </a:effectLst>
            </a:rPr>
            <a:t>Ghid de joacă </a:t>
          </a:r>
          <a:endParaRPr lang="en-US" sz="3200" b="1" kern="1200" dirty="0">
            <a:effectLst>
              <a:outerShdw blurRad="38100" dist="38100" dir="2700000" algn="tl">
                <a:srgbClr val="000000">
                  <a:alpha val="43137"/>
                </a:srgbClr>
              </a:outerShdw>
            </a:effectLst>
          </a:endParaRPr>
        </a:p>
      </dsp:txBody>
      <dsp:txXfrm>
        <a:off x="59399" y="99070"/>
        <a:ext cx="5857866"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5DFB985-1A2C-45CC-A875-BBB8A2285F47}" type="datetimeFigureOut">
              <a:rPr lang="en-US" smtClean="0"/>
              <a:t>5/28/2023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E99D0CD1-6D5D-46F2-9DEF-F907D351F7CE}"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DFB985-1A2C-45CC-A875-BBB8A2285F47}"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D0CD1-6D5D-46F2-9DEF-F907D351F7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DFB985-1A2C-45CC-A875-BBB8A2285F47}"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D0CD1-6D5D-46F2-9DEF-F907D351F7CE}"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5DFB985-1A2C-45CC-A875-BBB8A2285F47}"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D0CD1-6D5D-46F2-9DEF-F907D351F7CE}"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5DFB985-1A2C-45CC-A875-BBB8A2285F47}" type="datetimeFigureOut">
              <a:rPr lang="en-US" smtClean="0"/>
              <a:t>5/28/2023</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E99D0CD1-6D5D-46F2-9DEF-F907D351F7CE}"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5DFB985-1A2C-45CC-A875-BBB8A2285F47}"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D0CD1-6D5D-46F2-9DEF-F907D351F7CE}"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5DFB985-1A2C-45CC-A875-BBB8A2285F47}" type="datetimeFigureOut">
              <a:rPr lang="en-US" smtClean="0"/>
              <a:t>5/28/2023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9D0CD1-6D5D-46F2-9DEF-F907D351F7CE}"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DFB985-1A2C-45CC-A875-BBB8A2285F47}" type="datetimeFigureOut">
              <a:rPr lang="en-US" smtClean="0"/>
              <a:t>5/28/2023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9D0CD1-6D5D-46F2-9DEF-F907D351F7CE}"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FB985-1A2C-45CC-A875-BBB8A2285F47}" type="datetimeFigureOut">
              <a:rPr lang="en-US" smtClean="0"/>
              <a:t>5/28/2023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9D0CD1-6D5D-46F2-9DEF-F907D351F7CE}"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DFB985-1A2C-45CC-A875-BBB8A2285F47}"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D0CD1-6D5D-46F2-9DEF-F907D351F7CE}"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DFB985-1A2C-45CC-A875-BBB8A2285F47}"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D0CD1-6D5D-46F2-9DEF-F907D351F7CE}"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5DFB985-1A2C-45CC-A875-BBB8A2285F47}" type="datetimeFigureOut">
              <a:rPr lang="en-US" smtClean="0"/>
              <a:t>5/28/2023</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E99D0CD1-6D5D-46F2-9DEF-F907D351F7CE}"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dujoc.md/joc-tangram" TargetMode="External"/><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hyperlink" Target="http://www.edujoc.md/tangram"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Polygon" TargetMode="External"/><Relationship Id="rId3" Type="http://schemas.openxmlformats.org/officeDocument/2006/relationships/hyperlink" Target="https://en.wikipedia.org/wiki/Mathematical_manipulatives" TargetMode="External"/><Relationship Id="rId7" Type="http://schemas.openxmlformats.org/officeDocument/2006/relationships/hyperlink" Target="https://en.wikipedia.org/wiki/Triangle"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en.wikipedia.org/wiki/Area" TargetMode="External"/><Relationship Id="rId5" Type="http://schemas.openxmlformats.org/officeDocument/2006/relationships/hyperlink" Target="https://en.wikipedia.org/wiki/Perimeter" TargetMode="External"/><Relationship Id="rId10" Type="http://schemas.openxmlformats.org/officeDocument/2006/relationships/image" Target="../media/image14.png"/><Relationship Id="rId4" Type="http://schemas.openxmlformats.org/officeDocument/2006/relationships/hyperlink" Target="https://en.wikipedia.org/wiki/Plane_geometry" TargetMode="External"/><Relationship Id="rId9" Type="http://schemas.openxmlformats.org/officeDocument/2006/relationships/hyperlink" Target="https://en.wikipedia.org/w/index.php?title=Geo_bands&amp;action=edit&amp;redlink=1"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o.pinterest.com/search/pins/?q=visual%20spatial%20activities%20kids&amp;rs=rs&amp;eq=&amp;etslf=4756&amp;term_meta%5b%5d=visual|recentsearch|4&amp;term_meta%5b%5d=spatial|recentsearch|4&amp;term_meta%5b%5d=activities|recentsearch|4&amp;term_meta%5b%5d=kids|recentsearch|4" TargetMode="External"/><Relationship Id="rId2" Type="http://schemas.openxmlformats.org/officeDocument/2006/relationships/hyperlink" Target="https://www.understood.org/en/learning-thinking-differences/child-learning-disabilities/visual-processing-issues/visual-spatial-processing-what-you-need-to-know?_ul=1*1dzoq37*domain_userid*YW1wLW5Ia041TEVteXUtSlFYZXVjcXJIX0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ro-RO" sz="2000" dirty="0" smtClean="0"/>
              <a:t>Set de activități care îmbunătățesc procesarea vizual-spațială pentru prevenția dislexiei-discalculiei</a:t>
            </a:r>
            <a:endParaRPr lang="en-US" sz="2000" dirty="0"/>
          </a:p>
        </p:txBody>
      </p:sp>
      <p:sp>
        <p:nvSpPr>
          <p:cNvPr id="3" name="Subtitle 2"/>
          <p:cNvSpPr>
            <a:spLocks noGrp="1"/>
          </p:cNvSpPr>
          <p:nvPr>
            <p:ph type="subTitle" idx="1"/>
          </p:nvPr>
        </p:nvSpPr>
        <p:spPr/>
        <p:txBody>
          <a:bodyPr/>
          <a:lstStyle/>
          <a:p>
            <a:r>
              <a:rPr lang="ro-RO" dirty="0" smtClean="0"/>
              <a:t>Prof.logoped </a:t>
            </a:r>
            <a:r>
              <a:rPr lang="ro-RO" dirty="0" smtClean="0"/>
              <a:t>Simona Bianca </a:t>
            </a:r>
            <a:r>
              <a:rPr lang="ro-RO" dirty="0" smtClean="0"/>
              <a:t>Roșca</a:t>
            </a:r>
            <a:endParaRPr lang="en-US" dirty="0"/>
          </a:p>
        </p:txBody>
      </p:sp>
      <p:graphicFrame>
        <p:nvGraphicFramePr>
          <p:cNvPr id="5" name="Diagram 4"/>
          <p:cNvGraphicFramePr/>
          <p:nvPr>
            <p:extLst>
              <p:ext uri="{D42A27DB-BD31-4B8C-83A1-F6EECF244321}">
                <p14:modId xmlns:p14="http://schemas.microsoft.com/office/powerpoint/2010/main" val="404624886"/>
              </p:ext>
            </p:extLst>
          </p:nvPr>
        </p:nvGraphicFramePr>
        <p:xfrm>
          <a:off x="1417681" y="1484784"/>
          <a:ext cx="5976664"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4209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Jocul de lego sau cuburi colorate, ordonare</a:t>
            </a:r>
            <a:endParaRPr lang="en-US" dirty="0"/>
          </a:p>
        </p:txBody>
      </p:sp>
      <p:sp>
        <p:nvSpPr>
          <p:cNvPr id="4" name="TextBox 3"/>
          <p:cNvSpPr txBox="1"/>
          <p:nvPr/>
        </p:nvSpPr>
        <p:spPr>
          <a:xfrm>
            <a:off x="4427984" y="1484784"/>
            <a:ext cx="3816424" cy="4093428"/>
          </a:xfrm>
          <a:prstGeom prst="rect">
            <a:avLst/>
          </a:prstGeom>
          <a:noFill/>
        </p:spPr>
        <p:txBody>
          <a:bodyPr wrap="square" rtlCol="0">
            <a:spAutoFit/>
          </a:bodyPr>
          <a:lstStyle/>
          <a:p>
            <a:r>
              <a:rPr lang="ro-RO" sz="2000" dirty="0" smtClean="0">
                <a:latin typeface="Bahnschrift Light" panose="020B0502040204020203" pitchFamily="34" charset="0"/>
              </a:rPr>
              <a:t>În imaginea alăturată aveți un exemplu de joc pentru ordonare.</a:t>
            </a:r>
          </a:p>
          <a:p>
            <a:r>
              <a:rPr lang="ro-RO" sz="2000" dirty="0" smtClean="0">
                <a:latin typeface="Bahnschrift Light" panose="020B0502040204020203" pitchFamily="34" charset="0"/>
              </a:rPr>
              <a:t>El poate fi gândit utilizând lego/cuburi pereche. </a:t>
            </a:r>
          </a:p>
          <a:p>
            <a:r>
              <a:rPr lang="ro-RO" sz="2000" dirty="0" smtClean="0">
                <a:latin typeface="Bahnschrift Light" panose="020B0502040204020203" pitchFamily="34" charset="0"/>
              </a:rPr>
              <a:t>Jocul se poate juca:</a:t>
            </a:r>
          </a:p>
          <a:p>
            <a:r>
              <a:rPr lang="ro-RO" sz="2000" dirty="0" smtClean="0">
                <a:latin typeface="Bahnschrift Light" panose="020B0502040204020203" pitchFamily="34" charset="0"/>
              </a:rPr>
              <a:t> - independent construind după model/ imagine.</a:t>
            </a:r>
          </a:p>
          <a:p>
            <a:r>
              <a:rPr lang="ro-RO" sz="2000" dirty="0" smtClean="0">
                <a:latin typeface="Bahnschrift Light" panose="020B0502040204020203" pitchFamily="34" charset="0"/>
              </a:rPr>
              <a:t>Împreună, părintele solicită copilul să construiască împreună cu el.</a:t>
            </a:r>
          </a:p>
          <a:p>
            <a:r>
              <a:rPr lang="ro-RO" sz="2000" dirty="0" smtClean="0">
                <a:latin typeface="Bahnschrift Light" panose="020B0502040204020203" pitchFamily="34" charset="0"/>
              </a:rPr>
              <a:t>Așează ca mine, alege aceeași culoare!</a:t>
            </a:r>
            <a:endParaRPr lang="en-US" sz="2000" dirty="0">
              <a:latin typeface="Bahnschrift Light" panose="020B0502040204020203" pitchFamily="34" charset="0"/>
            </a:endParaRPr>
          </a:p>
        </p:txBody>
      </p:sp>
      <p:pic>
        <p:nvPicPr>
          <p:cNvPr id="8195" name="Picture 3"/>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4103" t="5042" r="5251" b="11413"/>
          <a:stretch/>
        </p:blipFill>
        <p:spPr bwMode="auto">
          <a:xfrm>
            <a:off x="554181" y="2147455"/>
            <a:ext cx="350520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215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Jocul de lego prin simetrie</a:t>
            </a:r>
            <a:endParaRPr lang="en-US" dirty="0"/>
          </a:p>
        </p:txBody>
      </p:sp>
      <p:pic>
        <p:nvPicPr>
          <p:cNvPr id="8194"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t="20485" r="809"/>
          <a:stretch/>
        </p:blipFill>
        <p:spPr bwMode="auto">
          <a:xfrm>
            <a:off x="755576" y="1700808"/>
            <a:ext cx="3268638" cy="392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27984" y="1484784"/>
            <a:ext cx="3816424" cy="4093428"/>
          </a:xfrm>
          <a:prstGeom prst="rect">
            <a:avLst/>
          </a:prstGeom>
          <a:noFill/>
        </p:spPr>
        <p:txBody>
          <a:bodyPr wrap="square" rtlCol="0">
            <a:spAutoFit/>
          </a:bodyPr>
          <a:lstStyle/>
          <a:p>
            <a:r>
              <a:rPr lang="ro-RO" sz="2000" dirty="0" smtClean="0">
                <a:latin typeface="Bahnschrift Light" panose="020B0502040204020203" pitchFamily="34" charset="0"/>
              </a:rPr>
              <a:t>În imaginea alăturată aveți un exemplu de joc pentru simetrie.</a:t>
            </a:r>
          </a:p>
          <a:p>
            <a:r>
              <a:rPr lang="ro-RO" sz="2000" dirty="0" smtClean="0">
                <a:latin typeface="Bahnschrift Light" panose="020B0502040204020203" pitchFamily="34" charset="0"/>
              </a:rPr>
              <a:t>El poate fi gândit utilizând lego/cuburi pereche. </a:t>
            </a:r>
          </a:p>
          <a:p>
            <a:r>
              <a:rPr lang="ro-RO" sz="2000" dirty="0" smtClean="0">
                <a:latin typeface="Bahnschrift Light" panose="020B0502040204020203" pitchFamily="34" charset="0"/>
              </a:rPr>
              <a:t>Jocul se poate juca:</a:t>
            </a:r>
          </a:p>
          <a:p>
            <a:r>
              <a:rPr lang="ro-RO" sz="2000" dirty="0" smtClean="0">
                <a:latin typeface="Bahnschrift Light" panose="020B0502040204020203" pitchFamily="34" charset="0"/>
              </a:rPr>
              <a:t> - independent construind după model/ imagine.</a:t>
            </a:r>
          </a:p>
          <a:p>
            <a:r>
              <a:rPr lang="ro-RO" sz="2000" dirty="0" smtClean="0">
                <a:latin typeface="Bahnschrift Light" panose="020B0502040204020203" pitchFamily="34" charset="0"/>
              </a:rPr>
              <a:t>Împreună, părintele solicită copilul să construiască în oglindă împreună cu el pe o coală albă împărțită în două. Așează în oglindă dincolo de linie, alege aceeași culoare!</a:t>
            </a:r>
            <a:endParaRPr lang="en-US" sz="2000" dirty="0">
              <a:latin typeface="Bahnschrift Light" panose="020B0502040204020203" pitchFamily="34" charset="0"/>
            </a:endParaRPr>
          </a:p>
        </p:txBody>
      </p:sp>
    </p:spTree>
    <p:extLst>
      <p:ext uri="{BB962C8B-B14F-4D97-AF65-F5344CB8AC3E}">
        <p14:creationId xmlns:p14="http://schemas.microsoft.com/office/powerpoint/2010/main" val="273488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3545831" cy="473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ro-RO" dirty="0" smtClean="0"/>
              <a:t>Tangram</a:t>
            </a:r>
            <a:endParaRPr lang="en-US" dirty="0"/>
          </a:p>
        </p:txBody>
      </p:sp>
      <p:sp>
        <p:nvSpPr>
          <p:cNvPr id="4" name="Content Placeholder 3"/>
          <p:cNvSpPr>
            <a:spLocks noGrp="1"/>
          </p:cNvSpPr>
          <p:nvPr>
            <p:ph sz="quarter" idx="1"/>
          </p:nvPr>
        </p:nvSpPr>
        <p:spPr>
          <a:xfrm>
            <a:off x="3707904" y="1219200"/>
            <a:ext cx="4978897" cy="4937760"/>
          </a:xfrm>
        </p:spPr>
        <p:txBody>
          <a:bodyPr>
            <a:normAutofit fontScale="55000" lnSpcReduction="20000"/>
          </a:bodyPr>
          <a:lstStyle/>
          <a:p>
            <a:pPr fontAlgn="base"/>
            <a:endParaRPr lang="ro-RO" sz="2900" dirty="0" smtClean="0">
              <a:latin typeface="Bahnschrift Light" panose="020B0502040204020203" pitchFamily="34" charset="0"/>
              <a:hlinkClick r:id="rId3"/>
            </a:endParaRPr>
          </a:p>
          <a:p>
            <a:pPr marL="0" fontAlgn="base">
              <a:lnSpc>
                <a:spcPct val="120000"/>
              </a:lnSpc>
            </a:pPr>
            <a:r>
              <a:rPr lang="vi-VN" sz="3300" dirty="0" smtClean="0">
                <a:latin typeface="Bahnschrift Light" panose="020B0502040204020203" pitchFamily="34" charset="0"/>
                <a:hlinkClick r:id="rId3"/>
              </a:rPr>
              <a:t>Tangram</a:t>
            </a:r>
            <a:r>
              <a:rPr lang="vi-VN" sz="3300" dirty="0">
                <a:latin typeface="Bahnschrift Light" panose="020B0502040204020203" pitchFamily="34" charset="0"/>
              </a:rPr>
              <a:t> seamana cu jocul de puzzle. Doar că, dacă la puzzle piesele pot fi aranjate într-un singur fel, la tangram tocmai diversitatea imaginilor ce pot fi obținute face jocul interesant.</a:t>
            </a:r>
          </a:p>
          <a:p>
            <a:pPr marL="0" fontAlgn="base">
              <a:lnSpc>
                <a:spcPct val="120000"/>
              </a:lnSpc>
            </a:pPr>
            <a:r>
              <a:rPr lang="vi-VN" sz="3300" dirty="0">
                <a:latin typeface="Bahnschrift Light" panose="020B0502040204020203" pitchFamily="34" charset="0"/>
              </a:rPr>
              <a:t>Regula este simplă – Utilizează </a:t>
            </a:r>
            <a:r>
              <a:rPr lang="vi-VN" sz="3300" dirty="0">
                <a:latin typeface="Bahnschrift Light" panose="020B0502040204020203" pitchFamily="34" charset="0"/>
                <a:hlinkClick r:id="rId4"/>
              </a:rPr>
              <a:t>7 piese</a:t>
            </a:r>
            <a:r>
              <a:rPr lang="vi-VN" sz="3300" dirty="0">
                <a:latin typeface="Bahnschrift Light" panose="020B0502040204020203" pitchFamily="34" charset="0"/>
              </a:rPr>
              <a:t> (cinci triunghiuri dreptunghice isoscele, un pătrat și un paralelogram), întotdeauna aceleași, pentru a crea o sută de figuri</a:t>
            </a:r>
            <a:r>
              <a:rPr lang="vi-VN" sz="3300" dirty="0" smtClean="0">
                <a:latin typeface="Bahnschrift Light" panose="020B0502040204020203" pitchFamily="34" charset="0"/>
              </a:rPr>
              <a:t>.</a:t>
            </a:r>
            <a:endParaRPr lang="ro-RO" sz="3300" dirty="0" smtClean="0">
              <a:latin typeface="Bahnschrift Light" panose="020B0502040204020203" pitchFamily="34" charset="0"/>
            </a:endParaRPr>
          </a:p>
          <a:p>
            <a:pPr marL="0" fontAlgn="base">
              <a:lnSpc>
                <a:spcPct val="120000"/>
              </a:lnSpc>
            </a:pPr>
            <a:r>
              <a:rPr lang="vi-VN" sz="3300" dirty="0">
                <a:latin typeface="Bahnschrift Light" panose="020B0502040204020203" pitchFamily="34" charset="0"/>
              </a:rPr>
              <a:t> prin aranjarea pieselor de tangram se obține dezvoltarea gândirii logice, înțelegerea conceptului de formă, modelarea matematică (construiește modele), recunoașterea modelelor și formelor geometrice, clasificarea lor, identificarea corectă a relațiilor spațiale dintre formele geometrice, etc.</a:t>
            </a:r>
          </a:p>
          <a:p>
            <a:endParaRPr lang="en-US" dirty="0"/>
          </a:p>
        </p:txBody>
      </p:sp>
    </p:spTree>
    <p:extLst>
      <p:ext uri="{BB962C8B-B14F-4D97-AF65-F5344CB8AC3E}">
        <p14:creationId xmlns:p14="http://schemas.microsoft.com/office/powerpoint/2010/main" val="3923200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Geoboard</a:t>
            </a:r>
            <a:endParaRPr lang="en-US" dirty="0"/>
          </a:p>
        </p:txBody>
      </p:sp>
      <p:pic>
        <p:nvPicPr>
          <p:cNvPr id="10242" name="Picture 2"/>
          <p:cNvPicPr>
            <a:picLocks noGrp="1" noChangeAspect="1" noChangeArrowheads="1"/>
          </p:cNvPicPr>
          <p:nvPr>
            <p:ph sz="quarter" idx="1"/>
          </p:nvPr>
        </p:nvPicPr>
        <p:blipFill rotWithShape="1">
          <a:blip r:embed="rId2" cstate="print">
            <a:extLst>
              <a:ext uri="{28A0092B-C50C-407E-A947-70E740481C1C}">
                <a14:useLocalDpi xmlns:a14="http://schemas.microsoft.com/office/drawing/2010/main" val="0"/>
              </a:ext>
            </a:extLst>
          </a:blip>
          <a:srcRect l="1" r="751" b="26197"/>
          <a:stretch/>
        </p:blipFill>
        <p:spPr bwMode="auto">
          <a:xfrm rot="16200000">
            <a:off x="1051731" y="1402877"/>
            <a:ext cx="1847492" cy="20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07904" y="1268760"/>
            <a:ext cx="4608512" cy="5786199"/>
          </a:xfrm>
          <a:prstGeom prst="rect">
            <a:avLst/>
          </a:prstGeom>
          <a:noFill/>
        </p:spPr>
        <p:txBody>
          <a:bodyPr wrap="square" rtlCol="0">
            <a:spAutoFit/>
          </a:bodyPr>
          <a:lstStyle/>
          <a:p>
            <a:r>
              <a:rPr lang="vi-VN" sz="2200" dirty="0">
                <a:latin typeface="Bahnschrift Light" panose="020B0502040204020203" pitchFamily="34" charset="0"/>
              </a:rPr>
              <a:t>Un geoboard este un </a:t>
            </a:r>
            <a:r>
              <a:rPr lang="ro-RO" sz="2200" dirty="0">
                <a:latin typeface="Bahnschrift Light" panose="020B0502040204020203" pitchFamily="34" charset="0"/>
                <a:hlinkClick r:id="rId3" tooltip="Manipulatori matematici"/>
              </a:rPr>
              <a:t>joc</a:t>
            </a:r>
            <a:r>
              <a:rPr lang="vi-VN" sz="2200" dirty="0">
                <a:latin typeface="Bahnschrift Light" panose="020B0502040204020203" pitchFamily="34" charset="0"/>
                <a:hlinkClick r:id="rId3" tooltip="Manipulatori matematici"/>
              </a:rPr>
              <a:t> matematic</a:t>
            </a:r>
            <a:r>
              <a:rPr lang="vi-VN" sz="2200" dirty="0">
                <a:latin typeface="Bahnschrift Light" panose="020B0502040204020203" pitchFamily="34" charset="0"/>
              </a:rPr>
              <a:t> folosit pentru a explora concepte de bază în </a:t>
            </a:r>
            <a:r>
              <a:rPr lang="vi-VN" sz="2200" dirty="0">
                <a:latin typeface="Bahnschrift Light" panose="020B0502040204020203" pitchFamily="34" charset="0"/>
                <a:hlinkClick r:id="rId4" tooltip="Geometria planului"/>
              </a:rPr>
              <a:t>geometria plană,</a:t>
            </a:r>
            <a:r>
              <a:rPr lang="vi-VN" sz="2200" dirty="0">
                <a:latin typeface="Bahnschrift Light" panose="020B0502040204020203" pitchFamily="34" charset="0"/>
              </a:rPr>
              <a:t> cum ar fi </a:t>
            </a:r>
            <a:r>
              <a:rPr lang="vi-VN" sz="2200" dirty="0">
                <a:latin typeface="Bahnschrift Light" panose="020B0502040204020203" pitchFamily="34" charset="0"/>
                <a:hlinkClick r:id="rId5" tooltip="Perimetru"/>
              </a:rPr>
              <a:t>perimetrul</a:t>
            </a:r>
            <a:r>
              <a:rPr lang="vi-VN" sz="2200" dirty="0">
                <a:latin typeface="Bahnschrift Light" panose="020B0502040204020203" pitchFamily="34" charset="0"/>
              </a:rPr>
              <a:t> , </a:t>
            </a:r>
            <a:r>
              <a:rPr lang="vi-VN" sz="2200" dirty="0">
                <a:latin typeface="Bahnschrift Light" panose="020B0502040204020203" pitchFamily="34" charset="0"/>
                <a:hlinkClick r:id="rId6" tooltip="Zonă"/>
              </a:rPr>
              <a:t>aria</a:t>
            </a:r>
            <a:r>
              <a:rPr lang="vi-VN" sz="2200" dirty="0">
                <a:latin typeface="Bahnschrift Light" panose="020B0502040204020203" pitchFamily="34" charset="0"/>
              </a:rPr>
              <a:t> și caracteristicile </a:t>
            </a:r>
            <a:r>
              <a:rPr lang="vi-VN" sz="2200" dirty="0">
                <a:latin typeface="Bahnschrift Light" panose="020B0502040204020203" pitchFamily="34" charset="0"/>
                <a:hlinkClick r:id="rId7" tooltip="Triunghi"/>
              </a:rPr>
              <a:t>triunghiurilor</a:t>
            </a:r>
            <a:r>
              <a:rPr lang="vi-VN" sz="2200" dirty="0">
                <a:latin typeface="Bahnschrift Light" panose="020B0502040204020203" pitchFamily="34" charset="0"/>
              </a:rPr>
              <a:t> și ale altor </a:t>
            </a:r>
            <a:r>
              <a:rPr lang="vi-VN" sz="2200" dirty="0">
                <a:latin typeface="Bahnschrift Light" panose="020B0502040204020203" pitchFamily="34" charset="0"/>
                <a:hlinkClick r:id="rId8" tooltip="Poligon"/>
              </a:rPr>
              <a:t>poligoane</a:t>
            </a:r>
            <a:r>
              <a:rPr lang="vi-VN" sz="2200" dirty="0">
                <a:latin typeface="Bahnschrift Light" panose="020B0502040204020203" pitchFamily="34" charset="0"/>
              </a:rPr>
              <a:t> . Este format dintr-o placă </a:t>
            </a:r>
            <a:r>
              <a:rPr lang="ro-RO" sz="2200" dirty="0">
                <a:latin typeface="Bahnschrift Light" panose="020B0502040204020203" pitchFamily="34" charset="0"/>
              </a:rPr>
              <a:t>de lems sau plută </a:t>
            </a:r>
            <a:r>
              <a:rPr lang="vi-VN" sz="2200" dirty="0">
                <a:latin typeface="Bahnschrift Light" panose="020B0502040204020203" pitchFamily="34" charset="0"/>
              </a:rPr>
              <a:t>cu un anumit număr de cuie </a:t>
            </a:r>
            <a:r>
              <a:rPr lang="ro-RO" sz="2200" dirty="0">
                <a:latin typeface="Bahnschrift Light" panose="020B0502040204020203" pitchFamily="34" charset="0"/>
              </a:rPr>
              <a:t>așezate simetric </a:t>
            </a:r>
            <a:r>
              <a:rPr lang="vi-VN" sz="2200" dirty="0">
                <a:latin typeface="Bahnschrift Light" panose="020B0502040204020203" pitchFamily="34" charset="0"/>
              </a:rPr>
              <a:t>, în jurul căr</a:t>
            </a:r>
            <a:r>
              <a:rPr lang="ro-RO" sz="2200" dirty="0">
                <a:latin typeface="Bahnschrift Light" panose="020B0502040204020203" pitchFamily="34" charset="0"/>
              </a:rPr>
              <a:t>ora</a:t>
            </a:r>
            <a:r>
              <a:rPr lang="vi-VN" sz="2200" dirty="0">
                <a:latin typeface="Bahnschrift Light" panose="020B0502040204020203" pitchFamily="34" charset="0"/>
              </a:rPr>
              <a:t> sunt înfășurate </a:t>
            </a:r>
            <a:r>
              <a:rPr lang="vi-VN" sz="2200" dirty="0">
                <a:latin typeface="Bahnschrift Light" panose="020B0502040204020203" pitchFamily="34" charset="0"/>
                <a:hlinkClick r:id="rId9" tooltip="Benzi geo (pagina nu există)"/>
              </a:rPr>
              <a:t>benzi geo</a:t>
            </a:r>
            <a:r>
              <a:rPr lang="vi-VN" sz="2200" dirty="0">
                <a:latin typeface="Bahnschrift Light" panose="020B0502040204020203" pitchFamily="34" charset="0"/>
              </a:rPr>
              <a:t> fabricate din </a:t>
            </a:r>
            <a:r>
              <a:rPr lang="ro-RO" sz="2200" dirty="0">
                <a:latin typeface="Bahnschrift Light" panose="020B0502040204020203" pitchFamily="34" charset="0"/>
              </a:rPr>
              <a:t>elastic</a:t>
            </a:r>
            <a:r>
              <a:rPr lang="vi-VN" sz="2200" dirty="0">
                <a:latin typeface="Bahnschrift Light" panose="020B0502040204020203" pitchFamily="34" charset="0"/>
              </a:rPr>
              <a:t>. </a:t>
            </a:r>
            <a:endParaRPr lang="ro-RO" sz="2200" dirty="0" smtClean="0">
              <a:latin typeface="Bahnschrift Light" panose="020B0502040204020203" pitchFamily="34" charset="0"/>
            </a:endParaRPr>
          </a:p>
          <a:p>
            <a:endParaRPr lang="ro-RO" sz="2200" dirty="0" smtClean="0">
              <a:latin typeface="Bahnschrift Light" panose="020B0502040204020203" pitchFamily="34" charset="0"/>
            </a:endParaRPr>
          </a:p>
          <a:p>
            <a:r>
              <a:rPr lang="ro-RO" sz="2200" dirty="0" smtClean="0">
                <a:latin typeface="Bahnschrift Light" panose="020B0502040204020203" pitchFamily="34" charset="0"/>
              </a:rPr>
              <a:t>Jocul se poate juca independent, cu carduri model sau prin modelare împreună cu părintele.</a:t>
            </a:r>
            <a:endParaRPr lang="ro-RO" sz="2200" dirty="0">
              <a:latin typeface="Bahnschrift Light" panose="020B0502040204020203" pitchFamily="34" charset="0"/>
            </a:endParaRPr>
          </a:p>
          <a:p>
            <a:endParaRPr lang="ro-RO" sz="2000" dirty="0" smtClean="0">
              <a:latin typeface="Bahnschrift Light" panose="020B0502040204020203" pitchFamily="34" charset="0"/>
            </a:endParaRPr>
          </a:p>
          <a:p>
            <a:endParaRPr lang="en-US" sz="2000" dirty="0">
              <a:latin typeface="Bahnschrift Light" panose="020B0502040204020203" pitchFamily="34" charset="0"/>
            </a:endParaRPr>
          </a:p>
        </p:txBody>
      </p:sp>
      <p:pic>
        <p:nvPicPr>
          <p:cNvPr id="10243"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t="6820" b="4903"/>
          <a:stretch/>
        </p:blipFill>
        <p:spPr bwMode="auto">
          <a:xfrm>
            <a:off x="827584" y="3356992"/>
            <a:ext cx="2295785" cy="2878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180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Cuburi alb negru</a:t>
            </a:r>
            <a:endParaRPr lang="en-US" dirty="0"/>
          </a:p>
        </p:txBody>
      </p:sp>
      <p:pic>
        <p:nvPicPr>
          <p:cNvPr id="11266"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232" t="21888" r="330" b="4870"/>
          <a:stretch/>
        </p:blipFill>
        <p:spPr bwMode="auto">
          <a:xfrm>
            <a:off x="395536" y="1850098"/>
            <a:ext cx="3322384" cy="361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23540" y="1772816"/>
            <a:ext cx="4176464" cy="3693319"/>
          </a:xfrm>
          <a:prstGeom prst="rect">
            <a:avLst/>
          </a:prstGeom>
          <a:noFill/>
        </p:spPr>
        <p:txBody>
          <a:bodyPr wrap="square" rtlCol="0">
            <a:spAutoFit/>
          </a:bodyPr>
          <a:lstStyle/>
          <a:p>
            <a:r>
              <a:rPr lang="ro-RO" dirty="0" smtClean="0">
                <a:latin typeface="Bahnschrift Light" panose="020B0502040204020203" pitchFamily="34" charset="0"/>
              </a:rPr>
              <a:t>Pentru acest joc pot fi folosite cuburi de lemn vopsite pe diagonală alb negru.</a:t>
            </a:r>
          </a:p>
          <a:p>
            <a:r>
              <a:rPr lang="ro-RO" dirty="0" smtClean="0">
                <a:latin typeface="Bahnschrift Light" panose="020B0502040204020203" pitchFamily="34" charset="0"/>
              </a:rPr>
              <a:t>Copilul poate așeza după model dat cuburile. Pentru forme diverse se pot folosi un număr tot mai mare de cuburi.</a:t>
            </a:r>
          </a:p>
          <a:p>
            <a:endParaRPr lang="ro-RO" dirty="0">
              <a:latin typeface="Bahnschrift Light" panose="020B0502040204020203" pitchFamily="34" charset="0"/>
            </a:endParaRPr>
          </a:p>
          <a:p>
            <a:r>
              <a:rPr lang="ro-RO" dirty="0" smtClean="0">
                <a:latin typeface="Bahnschrift Light" panose="020B0502040204020203" pitchFamily="34" charset="0"/>
              </a:rPr>
              <a:t>De asemenea astfel de modele se pot desena și colora pe foi cu pătrățele , îmbunătățind capacitatea de coordonare mână-ochi și percepția vizuo-spațială.</a:t>
            </a:r>
            <a:endParaRPr lang="en-US" dirty="0">
              <a:latin typeface="Bahnschrift Light" panose="020B0502040204020203" pitchFamily="34" charset="0"/>
            </a:endParaRPr>
          </a:p>
        </p:txBody>
      </p:sp>
    </p:spTree>
    <p:extLst>
      <p:ext uri="{BB962C8B-B14F-4D97-AF65-F5344CB8AC3E}">
        <p14:creationId xmlns:p14="http://schemas.microsoft.com/office/powerpoint/2010/main" val="3780030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Labirinturi</a:t>
            </a:r>
            <a:endParaRPr lang="en-US" dirty="0"/>
          </a:p>
        </p:txBody>
      </p:sp>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412777"/>
            <a:ext cx="324036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67944" y="1268760"/>
            <a:ext cx="4824536" cy="4708981"/>
          </a:xfrm>
          <a:prstGeom prst="rect">
            <a:avLst/>
          </a:prstGeom>
          <a:noFill/>
        </p:spPr>
        <p:txBody>
          <a:bodyPr wrap="square" rtlCol="0">
            <a:spAutoFit/>
          </a:bodyPr>
          <a:lstStyle/>
          <a:p>
            <a:r>
              <a:rPr lang="en-US" sz="2000" dirty="0">
                <a:latin typeface="Bahnschrift Light" panose="020B0502040204020203" pitchFamily="34" charset="0"/>
              </a:rPr>
              <a:t>Labirinturile </a:t>
            </a:r>
            <a:r>
              <a:rPr lang="en-US" sz="2000" dirty="0" err="1">
                <a:latin typeface="Bahnschrift Light" panose="020B0502040204020203" pitchFamily="34" charset="0"/>
              </a:rPr>
              <a:t>ajuta</a:t>
            </a:r>
            <a:r>
              <a:rPr lang="en-US" sz="2000" dirty="0">
                <a:latin typeface="Bahnschrift Light" panose="020B0502040204020203" pitchFamily="34" charset="0"/>
              </a:rPr>
              <a:t> </a:t>
            </a:r>
            <a:r>
              <a:rPr lang="en-US" sz="2000" dirty="0" err="1">
                <a:latin typeface="Bahnschrift Light" panose="020B0502040204020203" pitchFamily="34" charset="0"/>
              </a:rPr>
              <a:t>copilul</a:t>
            </a:r>
            <a:r>
              <a:rPr lang="en-US" sz="2000" dirty="0">
                <a:latin typeface="Bahnschrift Light" panose="020B0502040204020203" pitchFamily="34" charset="0"/>
              </a:rPr>
              <a:t> </a:t>
            </a:r>
            <a:r>
              <a:rPr lang="en-US" sz="2000" dirty="0" smtClean="0">
                <a:latin typeface="Bahnschrift Light" panose="020B0502040204020203" pitchFamily="34" charset="0"/>
              </a:rPr>
              <a:t>s</a:t>
            </a:r>
            <a:r>
              <a:rPr lang="ro-RO" sz="2000" dirty="0" smtClean="0">
                <a:latin typeface="Bahnschrift Light" panose="020B0502040204020203" pitchFamily="34" charset="0"/>
              </a:rPr>
              <a:t>ă</a:t>
            </a:r>
            <a:r>
              <a:rPr lang="en-US" sz="2000" dirty="0" smtClean="0">
                <a:latin typeface="Bahnschrift Light" panose="020B0502040204020203" pitchFamily="34" charset="0"/>
              </a:rPr>
              <a:t> </a:t>
            </a:r>
            <a:r>
              <a:rPr lang="ro-RO" sz="2000" dirty="0" smtClean="0">
                <a:latin typeface="Bahnschrift Light" panose="020B0502040204020203" pitchFamily="34" charset="0"/>
              </a:rPr>
              <a:t> își îmbunătățească </a:t>
            </a:r>
            <a:r>
              <a:rPr lang="en-US" sz="2000" dirty="0" err="1" smtClean="0">
                <a:latin typeface="Bahnschrift Light" panose="020B0502040204020203" pitchFamily="34" charset="0"/>
              </a:rPr>
              <a:t>abilit</a:t>
            </a:r>
            <a:r>
              <a:rPr lang="ro-RO" sz="2000" dirty="0" smtClean="0">
                <a:latin typeface="Bahnschrift Light" panose="020B0502040204020203" pitchFamily="34" charset="0"/>
              </a:rPr>
              <a:t>ă</a:t>
            </a:r>
            <a:r>
              <a:rPr lang="ro-RO" sz="2000" dirty="0">
                <a:latin typeface="Bahnschrift Light" panose="020B0502040204020203" pitchFamily="34" charset="0"/>
              </a:rPr>
              <a:t>ț</a:t>
            </a:r>
            <a:r>
              <a:rPr lang="en-US" sz="2000" dirty="0" err="1" smtClean="0">
                <a:latin typeface="Bahnschrift Light" panose="020B0502040204020203" pitchFamily="34" charset="0"/>
              </a:rPr>
              <a:t>ile</a:t>
            </a:r>
            <a:r>
              <a:rPr lang="en-US" sz="2000" dirty="0" smtClean="0">
                <a:latin typeface="Bahnschrift Light" panose="020B0502040204020203" pitchFamily="34" charset="0"/>
              </a:rPr>
              <a:t> de </a:t>
            </a:r>
            <a:r>
              <a:rPr lang="en-US" sz="2000" dirty="0" err="1" smtClean="0">
                <a:latin typeface="Bahnschrift Light" panose="020B0502040204020203" pitchFamily="34" charset="0"/>
              </a:rPr>
              <a:t>func</a:t>
            </a:r>
            <a:r>
              <a:rPr lang="ro-RO" sz="2000" dirty="0" smtClean="0">
                <a:latin typeface="Bahnschrift Light" panose="020B0502040204020203" pitchFamily="34" charset="0"/>
              </a:rPr>
              <a:t>ț</a:t>
            </a:r>
            <a:r>
              <a:rPr lang="en-US" sz="2000" dirty="0" err="1" smtClean="0">
                <a:latin typeface="Bahnschrift Light" panose="020B0502040204020203" pitchFamily="34" charset="0"/>
              </a:rPr>
              <a:t>ionare</a:t>
            </a:r>
            <a:r>
              <a:rPr lang="en-US" sz="2000" dirty="0" smtClean="0">
                <a:latin typeface="Bahnschrift Light" panose="020B0502040204020203" pitchFamily="34" charset="0"/>
              </a:rPr>
              <a:t> </a:t>
            </a:r>
            <a:r>
              <a:rPr lang="en-US" sz="2000" dirty="0" err="1">
                <a:latin typeface="Bahnschrift Light" panose="020B0502040204020203" pitchFamily="34" charset="0"/>
              </a:rPr>
              <a:t>executiva</a:t>
            </a:r>
            <a:r>
              <a:rPr lang="en-US" sz="2000" dirty="0">
                <a:latin typeface="Bahnschrift Light" panose="020B0502040204020203" pitchFamily="34" charset="0"/>
              </a:rPr>
              <a:t>, cum </a:t>
            </a:r>
            <a:r>
              <a:rPr lang="en-US" sz="2000" dirty="0" err="1">
                <a:latin typeface="Bahnschrift Light" panose="020B0502040204020203" pitchFamily="34" charset="0"/>
              </a:rPr>
              <a:t>ar</a:t>
            </a:r>
            <a:r>
              <a:rPr lang="en-US" sz="2000" dirty="0">
                <a:latin typeface="Bahnschrift Light" panose="020B0502040204020203" pitchFamily="34" charset="0"/>
              </a:rPr>
              <a:t> fi </a:t>
            </a:r>
            <a:r>
              <a:rPr lang="en-US" sz="2000" dirty="0" err="1">
                <a:latin typeface="Bahnschrift Light" panose="020B0502040204020203" pitchFamily="34" charset="0"/>
              </a:rPr>
              <a:t>planificarea</a:t>
            </a:r>
            <a:r>
              <a:rPr lang="en-US" sz="2000" dirty="0">
                <a:latin typeface="Bahnschrift Light" panose="020B0502040204020203" pitchFamily="34" charset="0"/>
              </a:rPr>
              <a:t> </a:t>
            </a:r>
            <a:r>
              <a:rPr lang="en-US" sz="2000" dirty="0" err="1" smtClean="0">
                <a:latin typeface="Bahnschrift Light" panose="020B0502040204020203" pitchFamily="34" charset="0"/>
              </a:rPr>
              <a:t>diferitelor</a:t>
            </a:r>
            <a:r>
              <a:rPr lang="en-US" sz="2000" dirty="0" smtClean="0">
                <a:latin typeface="Bahnschrift Light" panose="020B0502040204020203" pitchFamily="34" charset="0"/>
              </a:rPr>
              <a:t> </a:t>
            </a:r>
            <a:r>
              <a:rPr lang="en-US" sz="2000" dirty="0" err="1">
                <a:latin typeface="Bahnschrift Light" panose="020B0502040204020203" pitchFamily="34" charset="0"/>
              </a:rPr>
              <a:t>strategii</a:t>
            </a:r>
            <a:r>
              <a:rPr lang="en-US" sz="2000" dirty="0">
                <a:latin typeface="Bahnschrift Light" panose="020B0502040204020203" pitchFamily="34" charset="0"/>
              </a:rPr>
              <a:t> (de </a:t>
            </a:r>
            <a:r>
              <a:rPr lang="en-US" sz="2000" dirty="0" err="1">
                <a:latin typeface="Bahnschrift Light" panose="020B0502040204020203" pitchFamily="34" charset="0"/>
              </a:rPr>
              <a:t>exemplu</a:t>
            </a:r>
            <a:r>
              <a:rPr lang="en-US" sz="2000" dirty="0">
                <a:latin typeface="Bahnschrift Light" panose="020B0502040204020203" pitchFamily="34" charset="0"/>
              </a:rPr>
              <a:t>, </a:t>
            </a:r>
            <a:r>
              <a:rPr lang="en-US" sz="2000" dirty="0" err="1">
                <a:latin typeface="Bahnschrift Light" panose="020B0502040204020203" pitchFamily="34" charset="0"/>
              </a:rPr>
              <a:t>sa</a:t>
            </a:r>
            <a:r>
              <a:rPr lang="en-US" sz="2000" dirty="0">
                <a:latin typeface="Bahnschrift Light" panose="020B0502040204020203" pitchFamily="34" charset="0"/>
              </a:rPr>
              <a:t> </a:t>
            </a:r>
            <a:r>
              <a:rPr lang="en-US" sz="2000" dirty="0" err="1">
                <a:latin typeface="Bahnschrift Light" panose="020B0502040204020203" pitchFamily="34" charset="0"/>
              </a:rPr>
              <a:t>inceapa</a:t>
            </a:r>
            <a:r>
              <a:rPr lang="en-US" sz="2000" dirty="0">
                <a:latin typeface="Bahnschrift Light" panose="020B0502040204020203" pitchFamily="34" charset="0"/>
              </a:rPr>
              <a:t> </a:t>
            </a:r>
            <a:r>
              <a:rPr lang="en-US" sz="2000" dirty="0" err="1">
                <a:latin typeface="Bahnschrift Light" panose="020B0502040204020203" pitchFamily="34" charset="0"/>
              </a:rPr>
              <a:t>rezolvarea</a:t>
            </a:r>
            <a:r>
              <a:rPr lang="en-US" sz="2000" dirty="0">
                <a:latin typeface="Bahnschrift Light" panose="020B0502040204020203" pitchFamily="34" charset="0"/>
              </a:rPr>
              <a:t> de la </a:t>
            </a:r>
            <a:r>
              <a:rPr lang="en-US" sz="2000" dirty="0" err="1">
                <a:latin typeface="Bahnschrift Light" panose="020B0502040204020203" pitchFamily="34" charset="0"/>
              </a:rPr>
              <a:t>inceputul</a:t>
            </a:r>
            <a:r>
              <a:rPr lang="en-US" sz="2000" dirty="0">
                <a:latin typeface="Bahnschrift Light" panose="020B0502040204020203" pitchFamily="34" charset="0"/>
              </a:rPr>
              <a:t> </a:t>
            </a:r>
            <a:r>
              <a:rPr lang="en-US" sz="2000" dirty="0" err="1">
                <a:latin typeface="Bahnschrift Light" panose="020B0502040204020203" pitchFamily="34" charset="0"/>
              </a:rPr>
              <a:t>labirintului</a:t>
            </a:r>
            <a:r>
              <a:rPr lang="en-US" sz="2000" dirty="0">
                <a:latin typeface="Bahnschrift Light" panose="020B0502040204020203" pitchFamily="34" charset="0"/>
              </a:rPr>
              <a:t> </a:t>
            </a:r>
            <a:r>
              <a:rPr lang="en-US" sz="2000" dirty="0" err="1">
                <a:latin typeface="Bahnschrift Light" panose="020B0502040204020203" pitchFamily="34" charset="0"/>
              </a:rPr>
              <a:t>sau</a:t>
            </a:r>
            <a:r>
              <a:rPr lang="en-US" sz="2000" dirty="0">
                <a:latin typeface="Bahnschrift Light" panose="020B0502040204020203" pitchFamily="34" charset="0"/>
              </a:rPr>
              <a:t> de la </a:t>
            </a:r>
            <a:r>
              <a:rPr lang="en-US" sz="2000" dirty="0" err="1">
                <a:latin typeface="Bahnschrift Light" panose="020B0502040204020203" pitchFamily="34" charset="0"/>
              </a:rPr>
              <a:t>sfarsit</a:t>
            </a:r>
            <a:r>
              <a:rPr lang="en-US" sz="2000" dirty="0" smtClean="0">
                <a:latin typeface="Bahnschrift Light" panose="020B0502040204020203" pitchFamily="34" charset="0"/>
              </a:rPr>
              <a:t>).</a:t>
            </a:r>
            <a:endParaRPr lang="ro-RO" sz="2000" dirty="0" smtClean="0">
              <a:latin typeface="Bahnschrift Light" panose="020B0502040204020203" pitchFamily="34" charset="0"/>
            </a:endParaRPr>
          </a:p>
          <a:p>
            <a:r>
              <a:rPr lang="en-US" sz="2000" dirty="0">
                <a:latin typeface="Bahnschrift Light" panose="020B0502040204020203" pitchFamily="34" charset="0"/>
              </a:rPr>
              <a:t>Labirinturile </a:t>
            </a:r>
            <a:r>
              <a:rPr lang="en-US" sz="2000" dirty="0" err="1">
                <a:latin typeface="Bahnschrift Light" panose="020B0502040204020203" pitchFamily="34" charset="0"/>
              </a:rPr>
              <a:t>cer</a:t>
            </a:r>
            <a:r>
              <a:rPr lang="en-US" sz="2000" dirty="0">
                <a:latin typeface="Bahnschrift Light" panose="020B0502040204020203" pitchFamily="34" charset="0"/>
              </a:rPr>
              <a:t> </a:t>
            </a:r>
            <a:r>
              <a:rPr lang="en-US" sz="2000" dirty="0" err="1">
                <a:latin typeface="Bahnschrift Light" panose="020B0502040204020203" pitchFamily="34" charset="0"/>
              </a:rPr>
              <a:t>copilului</a:t>
            </a:r>
            <a:r>
              <a:rPr lang="en-US" sz="2000" dirty="0">
                <a:latin typeface="Bahnschrift Light" panose="020B0502040204020203" pitchFamily="34" charset="0"/>
              </a:rPr>
              <a:t> </a:t>
            </a:r>
            <a:r>
              <a:rPr lang="en-US" sz="2000" dirty="0" err="1">
                <a:latin typeface="Bahnschrift Light" panose="020B0502040204020203" pitchFamily="34" charset="0"/>
              </a:rPr>
              <a:t>sa-si</a:t>
            </a:r>
            <a:r>
              <a:rPr lang="en-US" sz="2000" dirty="0">
                <a:latin typeface="Bahnschrift Light" panose="020B0502040204020203" pitchFamily="34" charset="0"/>
              </a:rPr>
              <a:t> </a:t>
            </a:r>
            <a:r>
              <a:rPr lang="en-US" sz="2000" dirty="0" err="1">
                <a:latin typeface="Bahnschrift Light" panose="020B0502040204020203" pitchFamily="34" charset="0"/>
              </a:rPr>
              <a:t>controleze</a:t>
            </a:r>
            <a:r>
              <a:rPr lang="en-US" sz="2000" dirty="0">
                <a:latin typeface="Bahnschrift Light" panose="020B0502040204020203" pitchFamily="34" charset="0"/>
              </a:rPr>
              <a:t> </a:t>
            </a:r>
            <a:r>
              <a:rPr lang="ro-RO" sz="2000" dirty="0" smtClean="0">
                <a:latin typeface="Bahnschrift Light" panose="020B0502040204020203" pitchFamily="34" charset="0"/>
              </a:rPr>
              <a:t> jucăria sau </a:t>
            </a:r>
            <a:r>
              <a:rPr lang="en-US" sz="2000" dirty="0" err="1" smtClean="0">
                <a:latin typeface="Bahnschrift Light" panose="020B0502040204020203" pitchFamily="34" charset="0"/>
              </a:rPr>
              <a:t>creionul</a:t>
            </a:r>
            <a:r>
              <a:rPr lang="en-US" sz="2000" dirty="0" smtClean="0">
                <a:latin typeface="Bahnschrift Light" panose="020B0502040204020203" pitchFamily="34" charset="0"/>
              </a:rPr>
              <a:t> </a:t>
            </a:r>
            <a:r>
              <a:rPr lang="en-US" sz="2000" dirty="0" err="1">
                <a:latin typeface="Bahnschrift Light" panose="020B0502040204020203" pitchFamily="34" charset="0"/>
              </a:rPr>
              <a:t>prin</a:t>
            </a:r>
            <a:r>
              <a:rPr lang="en-US" sz="2000" dirty="0">
                <a:latin typeface="Bahnschrift Light" panose="020B0502040204020203" pitchFamily="34" charset="0"/>
              </a:rPr>
              <a:t> </a:t>
            </a:r>
            <a:r>
              <a:rPr lang="en-US" sz="2000" dirty="0" err="1">
                <a:latin typeface="Bahnschrift Light" panose="020B0502040204020203" pitchFamily="34" charset="0"/>
              </a:rPr>
              <a:t>labirint</a:t>
            </a:r>
            <a:r>
              <a:rPr lang="en-US" sz="2000" dirty="0">
                <a:latin typeface="Bahnschrift Light" panose="020B0502040204020203" pitchFamily="34" charset="0"/>
              </a:rPr>
              <a:t> </a:t>
            </a:r>
            <a:r>
              <a:rPr lang="en-US" sz="2000" dirty="0" smtClean="0">
                <a:latin typeface="Bahnschrift Light" panose="020B0502040204020203" pitchFamily="34" charset="0"/>
              </a:rPr>
              <a:t>f</a:t>
            </a:r>
            <a:r>
              <a:rPr lang="ro-RO" sz="2000" dirty="0" smtClean="0">
                <a:latin typeface="Bahnschrift Light" panose="020B0502040204020203" pitchFamily="34" charset="0"/>
              </a:rPr>
              <a:t>ără</a:t>
            </a:r>
            <a:r>
              <a:rPr lang="en-US" sz="2000" dirty="0" smtClean="0">
                <a:latin typeface="Bahnschrift Light" panose="020B0502040204020203" pitchFamily="34" charset="0"/>
              </a:rPr>
              <a:t> s</a:t>
            </a:r>
            <a:r>
              <a:rPr lang="ro-RO" sz="2000" dirty="0" smtClean="0">
                <a:latin typeface="Bahnschrift Light" panose="020B0502040204020203" pitchFamily="34" charset="0"/>
              </a:rPr>
              <a:t>ă</a:t>
            </a:r>
            <a:r>
              <a:rPr lang="en-US" sz="2000" dirty="0" smtClean="0">
                <a:latin typeface="Bahnschrift Light" panose="020B0502040204020203" pitchFamily="34" charset="0"/>
              </a:rPr>
              <a:t> </a:t>
            </a:r>
            <a:r>
              <a:rPr lang="en-US" sz="2000" dirty="0" err="1">
                <a:latin typeface="Bahnschrift Light" panose="020B0502040204020203" pitchFamily="34" charset="0"/>
              </a:rPr>
              <a:t>loveasca</a:t>
            </a:r>
            <a:r>
              <a:rPr lang="en-US" sz="2000" dirty="0">
                <a:latin typeface="Bahnschrift Light" panose="020B0502040204020203" pitchFamily="34" charset="0"/>
              </a:rPr>
              <a:t> </a:t>
            </a:r>
            <a:r>
              <a:rPr lang="en-US" sz="2000" dirty="0" err="1">
                <a:latin typeface="Bahnschrift Light" panose="020B0502040204020203" pitchFamily="34" charset="0"/>
              </a:rPr>
              <a:t>liniile</a:t>
            </a:r>
            <a:r>
              <a:rPr lang="en-US" sz="2000" dirty="0">
                <a:latin typeface="Bahnschrift Light" panose="020B0502040204020203" pitchFamily="34" charset="0"/>
              </a:rPr>
              <a:t> </a:t>
            </a:r>
            <a:r>
              <a:rPr lang="en-US" sz="2000" dirty="0" err="1">
                <a:latin typeface="Bahnschrift Light" panose="020B0502040204020203" pitchFamily="34" charset="0"/>
              </a:rPr>
              <a:t>negre</a:t>
            </a:r>
            <a:r>
              <a:rPr lang="en-US" sz="2000" dirty="0">
                <a:latin typeface="Bahnschrift Light" panose="020B0502040204020203" pitchFamily="34" charset="0"/>
              </a:rPr>
              <a:t>. </a:t>
            </a:r>
            <a:r>
              <a:rPr lang="en-US" sz="2000" dirty="0" err="1">
                <a:latin typeface="Bahnschrift Light" panose="020B0502040204020203" pitchFamily="34" charset="0"/>
              </a:rPr>
              <a:t>Aceasta</a:t>
            </a:r>
            <a:r>
              <a:rPr lang="en-US" sz="2000" dirty="0">
                <a:latin typeface="Bahnschrift Light" panose="020B0502040204020203" pitchFamily="34" charset="0"/>
              </a:rPr>
              <a:t> </a:t>
            </a:r>
            <a:r>
              <a:rPr lang="en-US" sz="2000" dirty="0" err="1">
                <a:latin typeface="Bahnschrift Light" panose="020B0502040204020203" pitchFamily="34" charset="0"/>
              </a:rPr>
              <a:t>inseamna</a:t>
            </a:r>
            <a:r>
              <a:rPr lang="en-US" sz="2000" dirty="0">
                <a:latin typeface="Bahnschrift Light" panose="020B0502040204020203" pitchFamily="34" charset="0"/>
              </a:rPr>
              <a:t> </a:t>
            </a:r>
            <a:r>
              <a:rPr lang="en-US" sz="2000" dirty="0" smtClean="0">
                <a:latin typeface="Bahnschrift Light" panose="020B0502040204020203" pitchFamily="34" charset="0"/>
              </a:rPr>
              <a:t>c</a:t>
            </a:r>
            <a:r>
              <a:rPr lang="ro-RO" sz="2000" dirty="0" smtClean="0">
                <a:latin typeface="Bahnschrift Light" panose="020B0502040204020203" pitchFamily="34" charset="0"/>
              </a:rPr>
              <a:t>ă</a:t>
            </a:r>
            <a:r>
              <a:rPr lang="ro-RO" sz="2000" dirty="0">
                <a:latin typeface="Bahnschrift Light" panose="020B0502040204020203" pitchFamily="34" charset="0"/>
              </a:rPr>
              <a:t> </a:t>
            </a:r>
            <a:r>
              <a:rPr lang="ro-RO" sz="2000" dirty="0" smtClean="0">
                <a:latin typeface="Bahnschrift Light" panose="020B0502040204020203" pitchFamily="34" charset="0"/>
              </a:rPr>
              <a:t>p</a:t>
            </a:r>
            <a:r>
              <a:rPr lang="en-US" sz="2000" dirty="0" err="1" smtClean="0">
                <a:latin typeface="Bahnschrift Light" panose="020B0502040204020203" pitchFamily="34" charset="0"/>
              </a:rPr>
              <a:t>entru</a:t>
            </a:r>
            <a:r>
              <a:rPr lang="en-US" sz="2000" dirty="0" smtClean="0">
                <a:latin typeface="Bahnschrift Light" panose="020B0502040204020203" pitchFamily="34" charset="0"/>
              </a:rPr>
              <a:t> a </a:t>
            </a:r>
            <a:r>
              <a:rPr lang="en-US" sz="2000" dirty="0" err="1" smtClean="0">
                <a:latin typeface="Bahnschrift Light" panose="020B0502040204020203" pitchFamily="34" charset="0"/>
              </a:rPr>
              <a:t>reusi</a:t>
            </a:r>
            <a:r>
              <a:rPr lang="en-US" sz="2000" dirty="0" smtClean="0">
                <a:latin typeface="Bahnschrift Light" panose="020B0502040204020203" pitchFamily="34" charset="0"/>
              </a:rPr>
              <a:t> </a:t>
            </a:r>
            <a:r>
              <a:rPr lang="en-US" sz="2000" dirty="0">
                <a:latin typeface="Bahnschrift Light" panose="020B0502040204020203" pitchFamily="34" charset="0"/>
              </a:rPr>
              <a:t>nu </a:t>
            </a:r>
            <a:r>
              <a:rPr lang="en-US" sz="2000" dirty="0" err="1">
                <a:latin typeface="Bahnschrift Light" panose="020B0502040204020203" pitchFamily="34" charset="0"/>
              </a:rPr>
              <a:t>trebuie</a:t>
            </a:r>
            <a:r>
              <a:rPr lang="en-US" sz="2000" dirty="0">
                <a:latin typeface="Bahnschrift Light" panose="020B0502040204020203" pitchFamily="34" charset="0"/>
              </a:rPr>
              <a:t> </a:t>
            </a:r>
            <a:r>
              <a:rPr lang="en-US" sz="2000" dirty="0" err="1">
                <a:latin typeface="Bahnschrift Light" panose="020B0502040204020203" pitchFamily="34" charset="0"/>
              </a:rPr>
              <a:t>sa</a:t>
            </a:r>
            <a:r>
              <a:rPr lang="en-US" sz="2000" dirty="0">
                <a:latin typeface="Bahnschrift Light" panose="020B0502040204020203" pitchFamily="34" charset="0"/>
              </a:rPr>
              <a:t> se </a:t>
            </a:r>
            <a:r>
              <a:rPr lang="en-US" sz="2000" dirty="0" smtClean="0">
                <a:latin typeface="Bahnschrift Light" panose="020B0502040204020203" pitchFamily="34" charset="0"/>
              </a:rPr>
              <a:t>gr</a:t>
            </a:r>
            <a:r>
              <a:rPr lang="ro-RO" sz="2000" dirty="0" smtClean="0">
                <a:latin typeface="Bahnschrift Light" panose="020B0502040204020203" pitchFamily="34" charset="0"/>
              </a:rPr>
              <a:t>ă</a:t>
            </a:r>
            <a:r>
              <a:rPr lang="en-US" sz="2000" dirty="0" err="1" smtClean="0">
                <a:latin typeface="Bahnschrift Light" panose="020B0502040204020203" pitchFamily="34" charset="0"/>
              </a:rPr>
              <a:t>beasc</a:t>
            </a:r>
            <a:r>
              <a:rPr lang="ro-RO" sz="2000" dirty="0" smtClean="0">
                <a:latin typeface="Bahnschrift Light" panose="020B0502040204020203" pitchFamily="34" charset="0"/>
              </a:rPr>
              <a:t>ă</a:t>
            </a:r>
            <a:r>
              <a:rPr lang="en-US" sz="2000" dirty="0" smtClean="0">
                <a:latin typeface="Bahnschrift Light" panose="020B0502040204020203" pitchFamily="34" charset="0"/>
              </a:rPr>
              <a:t>. </a:t>
            </a:r>
            <a:r>
              <a:rPr lang="en-US" sz="2000" dirty="0" err="1">
                <a:latin typeface="Bahnschrift Light" panose="020B0502040204020203" pitchFamily="34" charset="0"/>
              </a:rPr>
              <a:t>Progresul</a:t>
            </a:r>
            <a:r>
              <a:rPr lang="en-US" sz="2000" dirty="0">
                <a:latin typeface="Bahnschrift Light" panose="020B0502040204020203" pitchFamily="34" charset="0"/>
              </a:rPr>
              <a:t> </a:t>
            </a:r>
            <a:r>
              <a:rPr lang="en-US" sz="2000" dirty="0" err="1">
                <a:latin typeface="Bahnschrift Light" panose="020B0502040204020203" pitchFamily="34" charset="0"/>
              </a:rPr>
              <a:t>poate</a:t>
            </a:r>
            <a:r>
              <a:rPr lang="en-US" sz="2000" dirty="0">
                <a:latin typeface="Bahnschrift Light" panose="020B0502040204020203" pitchFamily="34" charset="0"/>
              </a:rPr>
              <a:t> fi </a:t>
            </a:r>
            <a:r>
              <a:rPr lang="en-US" sz="2000" dirty="0" err="1">
                <a:latin typeface="Bahnschrift Light" panose="020B0502040204020203" pitchFamily="34" charset="0"/>
              </a:rPr>
              <a:t>observat</a:t>
            </a:r>
            <a:r>
              <a:rPr lang="en-US" sz="2000" dirty="0">
                <a:latin typeface="Bahnschrift Light" panose="020B0502040204020203" pitchFamily="34" charset="0"/>
              </a:rPr>
              <a:t> </a:t>
            </a:r>
            <a:r>
              <a:rPr lang="en-US" sz="2000" dirty="0" err="1">
                <a:latin typeface="Bahnschrift Light" panose="020B0502040204020203" pitchFamily="34" charset="0"/>
              </a:rPr>
              <a:t>pe</a:t>
            </a:r>
            <a:r>
              <a:rPr lang="en-US" sz="2000" dirty="0">
                <a:latin typeface="Bahnschrift Light" panose="020B0502040204020203" pitchFamily="34" charset="0"/>
              </a:rPr>
              <a:t> </a:t>
            </a:r>
            <a:r>
              <a:rPr lang="en-US" sz="2000" dirty="0" err="1">
                <a:latin typeface="Bahnschrift Light" panose="020B0502040204020203" pitchFamily="34" charset="0"/>
              </a:rPr>
              <a:t>masura</a:t>
            </a:r>
            <a:r>
              <a:rPr lang="en-US" sz="2000" dirty="0">
                <a:latin typeface="Bahnschrift Light" panose="020B0502040204020203" pitchFamily="34" charset="0"/>
              </a:rPr>
              <a:t> </a:t>
            </a:r>
            <a:r>
              <a:rPr lang="en-US" sz="2000" dirty="0" err="1">
                <a:latin typeface="Bahnschrift Light" panose="020B0502040204020203" pitchFamily="34" charset="0"/>
              </a:rPr>
              <a:t>ce</a:t>
            </a:r>
            <a:r>
              <a:rPr lang="en-US" sz="2000" dirty="0">
                <a:latin typeface="Bahnschrift Light" panose="020B0502040204020203" pitchFamily="34" charset="0"/>
              </a:rPr>
              <a:t> </a:t>
            </a:r>
            <a:r>
              <a:rPr lang="en-US" sz="2000" dirty="0" err="1">
                <a:latin typeface="Bahnschrift Light" panose="020B0502040204020203" pitchFamily="34" charset="0"/>
              </a:rPr>
              <a:t>copilul</a:t>
            </a:r>
            <a:r>
              <a:rPr lang="en-US" sz="2000" dirty="0">
                <a:latin typeface="Bahnschrift Light" panose="020B0502040204020203" pitchFamily="34" charset="0"/>
              </a:rPr>
              <a:t> </a:t>
            </a:r>
            <a:r>
              <a:rPr lang="en-US" sz="2000" dirty="0" err="1">
                <a:latin typeface="Bahnschrift Light" panose="020B0502040204020203" pitchFamily="34" charset="0"/>
              </a:rPr>
              <a:t>loveste</a:t>
            </a:r>
            <a:r>
              <a:rPr lang="en-US" sz="2000" dirty="0">
                <a:latin typeface="Bahnschrift Light" panose="020B0502040204020203" pitchFamily="34" charset="0"/>
              </a:rPr>
              <a:t>/</a:t>
            </a:r>
            <a:r>
              <a:rPr lang="en-US" sz="2000" dirty="0" err="1">
                <a:latin typeface="Bahnschrift Light" panose="020B0502040204020203" pitchFamily="34" charset="0"/>
              </a:rPr>
              <a:t>atinge</a:t>
            </a:r>
            <a:r>
              <a:rPr lang="en-US" sz="2000" dirty="0">
                <a:latin typeface="Bahnschrift Light" panose="020B0502040204020203" pitchFamily="34" charset="0"/>
              </a:rPr>
              <a:t> tot </a:t>
            </a:r>
            <a:r>
              <a:rPr lang="en-US" sz="2000" dirty="0" err="1">
                <a:latin typeface="Bahnschrift Light" panose="020B0502040204020203" pitchFamily="34" charset="0"/>
              </a:rPr>
              <a:t>mai</a:t>
            </a:r>
            <a:r>
              <a:rPr lang="en-US" sz="2000" dirty="0">
                <a:latin typeface="Bahnschrift Light" panose="020B0502040204020203" pitchFamily="34" charset="0"/>
              </a:rPr>
              <a:t> </a:t>
            </a:r>
            <a:r>
              <a:rPr lang="en-US" sz="2000" dirty="0" err="1">
                <a:latin typeface="Bahnschrift Light" panose="020B0502040204020203" pitchFamily="34" charset="0"/>
              </a:rPr>
              <a:t>putine</a:t>
            </a:r>
            <a:r>
              <a:rPr lang="en-US" sz="2000" dirty="0">
                <a:latin typeface="Bahnschrift Light" panose="020B0502040204020203" pitchFamily="34" charset="0"/>
              </a:rPr>
              <a:t> </a:t>
            </a:r>
            <a:r>
              <a:rPr lang="en-US" sz="2000" dirty="0" err="1">
                <a:latin typeface="Bahnschrift Light" panose="020B0502040204020203" pitchFamily="34" charset="0"/>
              </a:rPr>
              <a:t>linii</a:t>
            </a:r>
            <a:r>
              <a:rPr lang="en-US" sz="2000" dirty="0">
                <a:latin typeface="Bahnschrift Light" panose="020B0502040204020203" pitchFamily="34" charset="0"/>
              </a:rPr>
              <a:t> </a:t>
            </a:r>
            <a:r>
              <a:rPr lang="en-US" sz="2000" dirty="0" err="1">
                <a:latin typeface="Bahnschrift Light" panose="020B0502040204020203" pitchFamily="34" charset="0"/>
              </a:rPr>
              <a:t>negre</a:t>
            </a:r>
            <a:r>
              <a:rPr lang="en-US" sz="2000" dirty="0">
                <a:latin typeface="Bahnschrift Light" panose="020B0502040204020203" pitchFamily="34" charset="0"/>
              </a:rPr>
              <a:t>. </a:t>
            </a:r>
            <a:r>
              <a:rPr lang="en-US" sz="2000" dirty="0" err="1">
                <a:latin typeface="Bahnschrift Light" panose="020B0502040204020203" pitchFamily="34" charset="0"/>
              </a:rPr>
              <a:t>Copiii</a:t>
            </a:r>
            <a:r>
              <a:rPr lang="en-US" sz="2000" dirty="0">
                <a:latin typeface="Bahnschrift Light" panose="020B0502040204020203" pitchFamily="34" charset="0"/>
              </a:rPr>
              <a:t> se </a:t>
            </a:r>
            <a:r>
              <a:rPr lang="en-US" sz="2000" dirty="0" err="1">
                <a:latin typeface="Bahnschrift Light" panose="020B0502040204020203" pitchFamily="34" charset="0"/>
              </a:rPr>
              <a:t>vor</a:t>
            </a:r>
            <a:r>
              <a:rPr lang="en-US" sz="2000" dirty="0">
                <a:latin typeface="Bahnschrift Light" panose="020B0502040204020203" pitchFamily="34" charset="0"/>
              </a:rPr>
              <a:t> </a:t>
            </a:r>
            <a:r>
              <a:rPr lang="en-US" sz="2000" dirty="0" err="1">
                <a:latin typeface="Bahnschrift Light" panose="020B0502040204020203" pitchFamily="34" charset="0"/>
              </a:rPr>
              <a:t>folosi</a:t>
            </a:r>
            <a:r>
              <a:rPr lang="en-US" sz="2000" dirty="0">
                <a:latin typeface="Bahnschrift Light" panose="020B0502040204020203" pitchFamily="34" charset="0"/>
              </a:rPr>
              <a:t> de </a:t>
            </a:r>
            <a:r>
              <a:rPr lang="en-US" sz="2000" dirty="0" err="1">
                <a:latin typeface="Bahnschrift Light" panose="020B0502040204020203" pitchFamily="34" charset="0"/>
              </a:rPr>
              <a:t>acest</a:t>
            </a:r>
            <a:r>
              <a:rPr lang="en-US" sz="2000" dirty="0">
                <a:latin typeface="Bahnschrift Light" panose="020B0502040204020203" pitchFamily="34" charset="0"/>
              </a:rPr>
              <a:t> control fin </a:t>
            </a:r>
            <a:r>
              <a:rPr lang="en-US" sz="2000" dirty="0" err="1">
                <a:latin typeface="Bahnschrift Light" panose="020B0502040204020203" pitchFamily="34" charset="0"/>
              </a:rPr>
              <a:t>pentru</a:t>
            </a:r>
            <a:r>
              <a:rPr lang="en-US" sz="2000" dirty="0">
                <a:latin typeface="Bahnschrift Light" panose="020B0502040204020203" pitchFamily="34" charset="0"/>
              </a:rPr>
              <a:t> a </a:t>
            </a:r>
            <a:r>
              <a:rPr lang="en-US" sz="2000" dirty="0" err="1">
                <a:latin typeface="Bahnschrift Light" panose="020B0502040204020203" pitchFamily="34" charset="0"/>
              </a:rPr>
              <a:t>scrie</a:t>
            </a:r>
            <a:r>
              <a:rPr lang="en-US" sz="2000" dirty="0">
                <a:latin typeface="Bahnschrift Light" panose="020B0502040204020203" pitchFamily="34" charset="0"/>
              </a:rPr>
              <a:t> </a:t>
            </a:r>
            <a:r>
              <a:rPr lang="en-US" sz="2000" dirty="0" err="1">
                <a:latin typeface="Bahnschrift Light" panose="020B0502040204020203" pitchFamily="34" charset="0"/>
              </a:rPr>
              <a:t>mai</a:t>
            </a:r>
            <a:r>
              <a:rPr lang="en-US" sz="2000" dirty="0">
                <a:latin typeface="Bahnschrift Light" panose="020B0502040204020203" pitchFamily="34" charset="0"/>
              </a:rPr>
              <a:t> </a:t>
            </a:r>
            <a:r>
              <a:rPr lang="en-US" sz="2000" dirty="0" err="1">
                <a:latin typeface="Bahnschrift Light" panose="020B0502040204020203" pitchFamily="34" charset="0"/>
              </a:rPr>
              <a:t>tarziu</a:t>
            </a:r>
            <a:r>
              <a:rPr lang="en-US" sz="2000" dirty="0">
                <a:latin typeface="Bahnschrift Light" panose="020B0502040204020203" pitchFamily="34" charset="0"/>
              </a:rPr>
              <a:t> </a:t>
            </a:r>
            <a:r>
              <a:rPr lang="en-US" sz="2000" dirty="0" err="1">
                <a:latin typeface="Bahnschrift Light" panose="020B0502040204020203" pitchFamily="34" charset="0"/>
              </a:rPr>
              <a:t>corect</a:t>
            </a:r>
            <a:r>
              <a:rPr lang="en-US" sz="2000" dirty="0">
                <a:latin typeface="Bahnschrift Light" panose="020B0502040204020203" pitchFamily="34" charset="0"/>
              </a:rPr>
              <a:t>, </a:t>
            </a:r>
            <a:r>
              <a:rPr lang="en-US" sz="2000" dirty="0" err="1">
                <a:latin typeface="Bahnschrift Light" panose="020B0502040204020203" pitchFamily="34" charset="0"/>
              </a:rPr>
              <a:t>literele</a:t>
            </a:r>
            <a:r>
              <a:rPr lang="en-US" sz="2000" dirty="0">
                <a:latin typeface="Bahnschrift Light" panose="020B0502040204020203" pitchFamily="34" charset="0"/>
              </a:rPr>
              <a:t>.</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4293096"/>
            <a:ext cx="1781547" cy="1871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639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Găsește codul</a:t>
            </a:r>
            <a:endParaRPr lang="en-US" dirty="0"/>
          </a:p>
        </p:txBody>
      </p:sp>
      <p:pic>
        <p:nvPicPr>
          <p:cNvPr id="13314"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t="10856" r="11431"/>
          <a:stretch/>
        </p:blipFill>
        <p:spPr bwMode="auto">
          <a:xfrm>
            <a:off x="899592" y="1995054"/>
            <a:ext cx="2217681" cy="3598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35896" y="1484784"/>
            <a:ext cx="4680520" cy="4524315"/>
          </a:xfrm>
          <a:prstGeom prst="rect">
            <a:avLst/>
          </a:prstGeom>
          <a:noFill/>
        </p:spPr>
        <p:txBody>
          <a:bodyPr wrap="square" rtlCol="0">
            <a:spAutoFit/>
          </a:bodyPr>
          <a:lstStyle/>
          <a:p>
            <a:r>
              <a:rPr lang="ro-RO" sz="2400" dirty="0" smtClean="0">
                <a:latin typeface="Bahnschrift Light" panose="020B0502040204020203" pitchFamily="34" charset="0"/>
              </a:rPr>
              <a:t>Jocul poate fi reprodus pe foi de matematică într-o mare varietate de moduri.</a:t>
            </a:r>
          </a:p>
          <a:p>
            <a:r>
              <a:rPr lang="ro-RO" sz="2400" dirty="0" smtClean="0">
                <a:latin typeface="Bahnschrift Light" panose="020B0502040204020203" pitchFamily="34" charset="0"/>
              </a:rPr>
              <a:t>Copilul trebuie să coloreze atâtea pătrățele în stânga-dreapta cât arată codul pentru a găsi drumul..</a:t>
            </a:r>
          </a:p>
          <a:p>
            <a:endParaRPr lang="ro-RO" sz="2400" dirty="0">
              <a:latin typeface="Bahnschrift Light" panose="020B0502040204020203" pitchFamily="34" charset="0"/>
            </a:endParaRPr>
          </a:p>
          <a:p>
            <a:r>
              <a:rPr lang="ro-RO" sz="2400" dirty="0" smtClean="0">
                <a:latin typeface="Bahnschrift Light" panose="020B0502040204020203" pitchFamily="34" charset="0"/>
              </a:rPr>
              <a:t>Copiii mai mari pot fi provocați să creeze și ei astfel de probe de orientare plecând de la acest model.</a:t>
            </a:r>
            <a:endParaRPr lang="en-US" sz="2400" dirty="0">
              <a:latin typeface="Bahnschrift Light" panose="020B0502040204020203" pitchFamily="34" charset="0"/>
            </a:endParaRPr>
          </a:p>
        </p:txBody>
      </p:sp>
    </p:spTree>
    <p:extLst>
      <p:ext uri="{BB962C8B-B14F-4D97-AF65-F5344CB8AC3E}">
        <p14:creationId xmlns:p14="http://schemas.microsoft.com/office/powerpoint/2010/main" val="1165601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Surse </a:t>
            </a:r>
            <a:endParaRPr lang="en-US" dirty="0"/>
          </a:p>
        </p:txBody>
      </p:sp>
      <p:sp>
        <p:nvSpPr>
          <p:cNvPr id="3" name="Content Placeholder 2"/>
          <p:cNvSpPr>
            <a:spLocks noGrp="1"/>
          </p:cNvSpPr>
          <p:nvPr>
            <p:ph sz="quarter" idx="1"/>
          </p:nvPr>
        </p:nvSpPr>
        <p:spPr/>
        <p:txBody>
          <a:bodyPr/>
          <a:lstStyle/>
          <a:p>
            <a:endParaRPr lang="ro-RO" dirty="0" smtClean="0"/>
          </a:p>
          <a:p>
            <a:r>
              <a:rPr lang="en-US" sz="1800" dirty="0">
                <a:hlinkClick r:id="rId2"/>
              </a:rPr>
              <a:t>https://</a:t>
            </a:r>
            <a:r>
              <a:rPr lang="en-US" sz="1800" dirty="0" err="1">
                <a:hlinkClick r:id="rId2"/>
              </a:rPr>
              <a:t>www.understood.org</a:t>
            </a:r>
            <a:r>
              <a:rPr lang="en-US" sz="1800" dirty="0">
                <a:hlinkClick r:id="rId2"/>
              </a:rPr>
              <a:t>/</a:t>
            </a:r>
            <a:r>
              <a:rPr lang="en-US" sz="1800" dirty="0" err="1">
                <a:hlinkClick r:id="rId2"/>
              </a:rPr>
              <a:t>en</a:t>
            </a:r>
            <a:r>
              <a:rPr lang="en-US" sz="1800" dirty="0">
                <a:hlinkClick r:id="rId2"/>
              </a:rPr>
              <a:t>/learning-thinking-differences/child-learning-disabilities/visual-processing-issues/visual-spatial-processing-what-you-need-to-know?_</a:t>
            </a:r>
            <a:r>
              <a:rPr lang="en-US" sz="1800" dirty="0" err="1">
                <a:hlinkClick r:id="rId2"/>
              </a:rPr>
              <a:t>ul</a:t>
            </a:r>
            <a:r>
              <a:rPr lang="en-US" sz="1800" dirty="0">
                <a:hlinkClick r:id="rId2"/>
              </a:rPr>
              <a:t>=1*</a:t>
            </a:r>
            <a:r>
              <a:rPr lang="en-US" sz="1800" dirty="0" err="1">
                <a:hlinkClick r:id="rId2"/>
              </a:rPr>
              <a:t>1dzoq37</a:t>
            </a:r>
            <a:r>
              <a:rPr lang="en-US" sz="1800" dirty="0">
                <a:hlinkClick r:id="rId2"/>
              </a:rPr>
              <a:t>*</a:t>
            </a:r>
            <a:r>
              <a:rPr lang="en-US" sz="1800" dirty="0" err="1">
                <a:hlinkClick r:id="rId2"/>
              </a:rPr>
              <a:t>domain_userid</a:t>
            </a:r>
            <a:r>
              <a:rPr lang="en-US" sz="1800" dirty="0">
                <a:hlinkClick r:id="rId2"/>
              </a:rPr>
              <a:t>*</a:t>
            </a:r>
            <a:r>
              <a:rPr lang="en-US" sz="1800" dirty="0" err="1">
                <a:hlinkClick r:id="rId2"/>
              </a:rPr>
              <a:t>YW1wLW5Ia041TEVteXUtSlFYZXVjcXJIX0E</a:t>
            </a:r>
            <a:r>
              <a:rPr lang="en-US" sz="1800" dirty="0">
                <a:hlinkClick r:id="rId2"/>
              </a:rPr>
              <a:t>.</a:t>
            </a:r>
            <a:endParaRPr lang="ro-RO" sz="1800" dirty="0" smtClean="0">
              <a:hlinkClick r:id="rId3"/>
            </a:endParaRPr>
          </a:p>
          <a:p>
            <a:r>
              <a:rPr lang="en-US" sz="1800" dirty="0" smtClean="0">
                <a:hlinkClick r:id="rId3"/>
              </a:rPr>
              <a:t>https</a:t>
            </a:r>
            <a:r>
              <a:rPr lang="en-US" sz="1800" dirty="0">
                <a:hlinkClick r:id="rId3"/>
              </a:rPr>
              <a:t>://</a:t>
            </a:r>
            <a:r>
              <a:rPr lang="en-US" sz="1800" dirty="0" err="1">
                <a:hlinkClick r:id="rId3"/>
              </a:rPr>
              <a:t>ro.pinterest.com</a:t>
            </a:r>
            <a:r>
              <a:rPr lang="en-US" sz="1800" dirty="0">
                <a:hlinkClick r:id="rId3"/>
              </a:rPr>
              <a:t>/search/pins/?q=</a:t>
            </a:r>
            <a:r>
              <a:rPr lang="en-US" sz="1800" dirty="0" err="1">
                <a:hlinkClick r:id="rId3"/>
              </a:rPr>
              <a:t>visual%20spatial%20activities%20kids&amp;rs</a:t>
            </a:r>
            <a:r>
              <a:rPr lang="en-US" sz="1800" dirty="0">
                <a:hlinkClick r:id="rId3"/>
              </a:rPr>
              <a:t>=</a:t>
            </a:r>
            <a:r>
              <a:rPr lang="en-US" sz="1800" dirty="0" err="1">
                <a:hlinkClick r:id="rId3"/>
              </a:rPr>
              <a:t>rs&amp;eq</a:t>
            </a:r>
            <a:r>
              <a:rPr lang="en-US" sz="1800" dirty="0">
                <a:hlinkClick r:id="rId3"/>
              </a:rPr>
              <a:t>=&amp;</a:t>
            </a:r>
            <a:r>
              <a:rPr lang="en-US" sz="1800" dirty="0" err="1">
                <a:hlinkClick r:id="rId3"/>
              </a:rPr>
              <a:t>etslf</a:t>
            </a:r>
            <a:r>
              <a:rPr lang="en-US" sz="1800" dirty="0">
                <a:hlinkClick r:id="rId3"/>
              </a:rPr>
              <a:t>=</a:t>
            </a:r>
            <a:r>
              <a:rPr lang="en-US" sz="1800" dirty="0" err="1">
                <a:hlinkClick r:id="rId3"/>
              </a:rPr>
              <a:t>4756&amp;term_meta</a:t>
            </a:r>
            <a:r>
              <a:rPr lang="en-US" sz="1800" dirty="0">
                <a:hlinkClick r:id="rId3"/>
              </a:rPr>
              <a:t>[]=</a:t>
            </a:r>
            <a:r>
              <a:rPr lang="en-US" sz="1800" dirty="0" err="1">
                <a:hlinkClick r:id="rId3"/>
              </a:rPr>
              <a:t>visual%7Crecentsearch%7C4&amp;term_meta</a:t>
            </a:r>
            <a:r>
              <a:rPr lang="en-US" sz="1800" dirty="0">
                <a:hlinkClick r:id="rId3"/>
              </a:rPr>
              <a:t>[]=</a:t>
            </a:r>
            <a:r>
              <a:rPr lang="en-US" sz="1800" dirty="0" err="1">
                <a:hlinkClick r:id="rId3"/>
              </a:rPr>
              <a:t>spatial%7Crecentsearch%7C4&amp;term_meta</a:t>
            </a:r>
            <a:r>
              <a:rPr lang="en-US" sz="1800" dirty="0">
                <a:hlinkClick r:id="rId3"/>
              </a:rPr>
              <a:t>[]=</a:t>
            </a:r>
            <a:r>
              <a:rPr lang="en-US" sz="1800" dirty="0" err="1">
                <a:hlinkClick r:id="rId3"/>
              </a:rPr>
              <a:t>activities%7Crecentsearch%7C4&amp;term_meta</a:t>
            </a:r>
            <a:r>
              <a:rPr lang="en-US" sz="1800" dirty="0">
                <a:hlinkClick r:id="rId3"/>
              </a:rPr>
              <a:t>[]=</a:t>
            </a:r>
            <a:r>
              <a:rPr lang="en-US" sz="1800" dirty="0" err="1" smtClean="0">
                <a:hlinkClick r:id="rId3"/>
              </a:rPr>
              <a:t>kids%7Crecentsearch%7C4</a:t>
            </a:r>
            <a:endParaRPr lang="ro-RO" sz="1800" dirty="0" smtClean="0"/>
          </a:p>
          <a:p>
            <a:r>
              <a:rPr lang="ro-RO" sz="1800" dirty="0" smtClean="0"/>
              <a:t>Susa imagini Pinterest, Freeclipart</a:t>
            </a:r>
            <a:endParaRPr lang="en-US" sz="1800" dirty="0"/>
          </a:p>
        </p:txBody>
      </p:sp>
    </p:spTree>
    <p:extLst>
      <p:ext uri="{BB962C8B-B14F-4D97-AF65-F5344CB8AC3E}">
        <p14:creationId xmlns:p14="http://schemas.microsoft.com/office/powerpoint/2010/main" val="2290354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Ce este procesarea vizual-spațială (PVS)?</a:t>
            </a:r>
            <a:endParaRPr lang="en-US" dirty="0"/>
          </a:p>
        </p:txBody>
      </p:sp>
      <p:sp>
        <p:nvSpPr>
          <p:cNvPr id="3" name="Content Placeholder 2"/>
          <p:cNvSpPr>
            <a:spLocks noGrp="1"/>
          </p:cNvSpPr>
          <p:nvPr>
            <p:ph sz="quarter" idx="1"/>
          </p:nvPr>
        </p:nvSpPr>
        <p:spPr>
          <a:xfrm>
            <a:off x="457200" y="1844824"/>
            <a:ext cx="5194919" cy="4312136"/>
          </a:xfrm>
        </p:spPr>
        <p:txBody>
          <a:bodyPr>
            <a:noAutofit/>
          </a:bodyPr>
          <a:lstStyle/>
          <a:p>
            <a:r>
              <a:rPr lang="vi-VN" sz="2200" dirty="0">
                <a:latin typeface="Bahnschrift Light" panose="020B0502040204020203" pitchFamily="34" charset="0"/>
              </a:rPr>
              <a:t>Este posibil să nu fi auzit niciodată despre „procesarea vizual-spațială”. Dar </a:t>
            </a:r>
            <a:r>
              <a:rPr lang="vi-VN" sz="2200" dirty="0" smtClean="0">
                <a:latin typeface="Bahnschrift Light" panose="020B0502040204020203" pitchFamily="34" charset="0"/>
              </a:rPr>
              <a:t>a</a:t>
            </a:r>
            <a:r>
              <a:rPr lang="ro-RO" sz="2200" dirty="0" smtClean="0">
                <a:latin typeface="Bahnschrift Light" panose="020B0502040204020203" pitchFamily="34" charset="0"/>
              </a:rPr>
              <a:t>ț</a:t>
            </a:r>
            <a:r>
              <a:rPr lang="vi-VN" sz="2200" dirty="0" smtClean="0">
                <a:latin typeface="Bahnschrift Light" panose="020B0502040204020203" pitchFamily="34" charset="0"/>
              </a:rPr>
              <a:t>i</a:t>
            </a:r>
            <a:r>
              <a:rPr lang="vi-VN" sz="2200" dirty="0">
                <a:latin typeface="Bahnschrift Light" panose="020B0502040204020203" pitchFamily="34" charset="0"/>
              </a:rPr>
              <a:t> </a:t>
            </a:r>
            <a:r>
              <a:rPr lang="vi-VN" sz="2200" dirty="0" smtClean="0">
                <a:latin typeface="Bahnschrift Light" panose="020B0502040204020203" pitchFamily="34" charset="0"/>
              </a:rPr>
              <a:t>folosi</a:t>
            </a:r>
            <a:r>
              <a:rPr lang="ro-RO" sz="2200" dirty="0" smtClean="0">
                <a:latin typeface="Bahnschrift Light" panose="020B0502040204020203" pitchFamily="34" charset="0"/>
              </a:rPr>
              <a:t>-o</a:t>
            </a:r>
            <a:r>
              <a:rPr lang="vi-VN" sz="2200" dirty="0">
                <a:latin typeface="Bahnschrift Light" panose="020B0502040204020203" pitchFamily="34" charset="0"/>
              </a:rPr>
              <a:t> cu siguranță . </a:t>
            </a:r>
            <a:r>
              <a:rPr lang="ro-RO" sz="2200" dirty="0" smtClean="0">
                <a:latin typeface="Bahnschrift Light" panose="020B0502040204020203" pitchFamily="34" charset="0"/>
              </a:rPr>
              <a:t>PVS </a:t>
            </a:r>
            <a:r>
              <a:rPr lang="ro-RO" sz="2200" dirty="0">
                <a:latin typeface="Bahnschrift Light" panose="020B0502040204020203" pitchFamily="34" charset="0"/>
              </a:rPr>
              <a:t>t</a:t>
            </a:r>
            <a:r>
              <a:rPr lang="vi-VN" sz="2200" dirty="0" smtClean="0">
                <a:latin typeface="Bahnschrift Light" panose="020B0502040204020203" pitchFamily="34" charset="0"/>
              </a:rPr>
              <a:t>e </a:t>
            </a:r>
            <a:r>
              <a:rPr lang="vi-VN" sz="2200" dirty="0">
                <a:latin typeface="Bahnschrift Light" panose="020B0502040204020203" pitchFamily="34" charset="0"/>
              </a:rPr>
              <a:t>ajută să faci lucruri precum să îți găsești drumul spre casă dintr-un cartier nou sau să </a:t>
            </a:r>
            <a:r>
              <a:rPr lang="vi-VN" sz="2200" dirty="0" smtClean="0">
                <a:latin typeface="Bahnschrift Light" panose="020B0502040204020203" pitchFamily="34" charset="0"/>
              </a:rPr>
              <a:t>te</a:t>
            </a:r>
            <a:r>
              <a:rPr lang="ro-RO" sz="2200" dirty="0" smtClean="0">
                <a:latin typeface="Bahnschrift Light" panose="020B0502040204020203" pitchFamily="34" charset="0"/>
              </a:rPr>
              <a:t> orientezi </a:t>
            </a:r>
            <a:r>
              <a:rPr lang="vi-VN" sz="2200" dirty="0" smtClean="0">
                <a:latin typeface="Bahnschrift Light" panose="020B0502040204020203" pitchFamily="34" charset="0"/>
              </a:rPr>
              <a:t>în </a:t>
            </a:r>
            <a:r>
              <a:rPr lang="vi-VN" sz="2200" dirty="0">
                <a:latin typeface="Bahnschrift Light" panose="020B0502040204020203" pitchFamily="34" charset="0"/>
              </a:rPr>
              <a:t>trafic. </a:t>
            </a:r>
            <a:r>
              <a:rPr lang="ro-RO" sz="2200" dirty="0">
                <a:latin typeface="Bahnschrift Light" panose="020B0502040204020203" pitchFamily="34" charset="0"/>
              </a:rPr>
              <a:t>C</a:t>
            </a:r>
            <a:r>
              <a:rPr lang="vi-VN" sz="2200" dirty="0" smtClean="0">
                <a:latin typeface="Bahnschrift Light" panose="020B0502040204020203" pitchFamily="34" charset="0"/>
              </a:rPr>
              <a:t>u </a:t>
            </a:r>
            <a:r>
              <a:rPr lang="vi-VN" sz="2200" dirty="0">
                <a:latin typeface="Bahnschrift Light" panose="020B0502040204020203" pitchFamily="34" charset="0"/>
              </a:rPr>
              <a:t>mult înainte ca copilul dvs. să fie gata să facă oricare dintre aceste lucruri, abilitățile sale de procesare vizual-spațială </a:t>
            </a:r>
            <a:r>
              <a:rPr lang="ro-RO" sz="2200" dirty="0" smtClean="0">
                <a:latin typeface="Bahnschrift Light" panose="020B0502040204020203" pitchFamily="34" charset="0"/>
              </a:rPr>
              <a:t>il</a:t>
            </a:r>
            <a:r>
              <a:rPr lang="vi-VN" sz="2200" dirty="0" smtClean="0">
                <a:latin typeface="Bahnschrift Light" panose="020B0502040204020203" pitchFamily="34" charset="0"/>
              </a:rPr>
              <a:t> </a:t>
            </a:r>
            <a:r>
              <a:rPr lang="vi-VN" sz="2200" dirty="0">
                <a:latin typeface="Bahnschrift Light" panose="020B0502040204020203" pitchFamily="34" charset="0"/>
              </a:rPr>
              <a:t>ajută să funcționeze în clasă și </a:t>
            </a:r>
            <a:r>
              <a:rPr lang="ro-RO" sz="2200" dirty="0" smtClean="0">
                <a:latin typeface="Bahnschrift Light" panose="020B0502040204020203" pitchFamily="34" charset="0"/>
              </a:rPr>
              <a:t>la </a:t>
            </a:r>
            <a:r>
              <a:rPr lang="vi-VN" sz="2200" dirty="0" smtClean="0">
                <a:latin typeface="Bahnschrift Light" panose="020B0502040204020203" pitchFamily="34" charset="0"/>
              </a:rPr>
              <a:t>locul </a:t>
            </a:r>
            <a:r>
              <a:rPr lang="vi-VN" sz="2200" dirty="0">
                <a:latin typeface="Bahnschrift Light" panose="020B0502040204020203" pitchFamily="34" charset="0"/>
              </a:rPr>
              <a:t>de joacă</a:t>
            </a:r>
            <a:r>
              <a:rPr lang="vi-VN" sz="2200" dirty="0" smtClean="0">
                <a:latin typeface="Bahnschrift Light" panose="020B0502040204020203" pitchFamily="34" charset="0"/>
              </a:rPr>
              <a:t>.</a:t>
            </a:r>
            <a:endParaRPr lang="ro-RO" sz="2200" dirty="0" smtClean="0">
              <a:latin typeface="Bahnschrift Light" panose="020B0502040204020203"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2930" y="2348880"/>
            <a:ext cx="2400560" cy="161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272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Ce este procesarea vizual-spațială (PVS</a:t>
            </a:r>
            <a:r>
              <a:rPr lang="ro-RO" dirty="0" smtClean="0"/>
              <a:t>)?</a:t>
            </a:r>
            <a:endParaRPr lang="en-US" dirty="0"/>
          </a:p>
        </p:txBody>
      </p:sp>
      <p:sp>
        <p:nvSpPr>
          <p:cNvPr id="3" name="Content Placeholder 2"/>
          <p:cNvSpPr>
            <a:spLocks noGrp="1"/>
          </p:cNvSpPr>
          <p:nvPr>
            <p:ph sz="quarter" idx="1"/>
          </p:nvPr>
        </p:nvSpPr>
        <p:spPr>
          <a:xfrm>
            <a:off x="2639244" y="1219200"/>
            <a:ext cx="6047556" cy="4937760"/>
          </a:xfrm>
        </p:spPr>
        <p:txBody>
          <a:bodyPr/>
          <a:lstStyle/>
          <a:p>
            <a:r>
              <a:rPr lang="vi-VN" sz="2800" dirty="0">
                <a:latin typeface="Bahnschrift Light" panose="020B0502040204020203" pitchFamily="34" charset="0"/>
              </a:rPr>
              <a:t>Prelucrarea vizual-spațială este capacitatea de a spune unde sunt obiectele în spațiu. Aceasta include propriile părți ale corpului. Aceasta implică, de asemenea, posibilitatea de a spune cât de departe sunt obiectele de la tine și de la celălalt.</a:t>
            </a:r>
            <a:endParaRPr lang="en-US" sz="2800" dirty="0">
              <a:latin typeface="Bahnschrift Light" panose="020B0502040204020203" pitchFamily="34" charset="0"/>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21717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805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Ce este procesarea vizual-spațială (PVS</a:t>
            </a:r>
            <a:r>
              <a:rPr lang="ro-RO" dirty="0" smtClean="0"/>
              <a:t>)?</a:t>
            </a:r>
            <a:endParaRPr lang="en-US" dirty="0"/>
          </a:p>
        </p:txBody>
      </p:sp>
      <p:sp>
        <p:nvSpPr>
          <p:cNvPr id="3" name="Content Placeholder 2"/>
          <p:cNvSpPr>
            <a:spLocks noGrp="1"/>
          </p:cNvSpPr>
          <p:nvPr>
            <p:ph sz="quarter" idx="1"/>
          </p:nvPr>
        </p:nvSpPr>
        <p:spPr>
          <a:xfrm>
            <a:off x="457200" y="1219200"/>
            <a:ext cx="6203032" cy="4937760"/>
          </a:xfrm>
        </p:spPr>
        <p:txBody>
          <a:bodyPr/>
          <a:lstStyle/>
          <a:p>
            <a:r>
              <a:rPr lang="vi-VN" dirty="0">
                <a:latin typeface="Bahnschrift Light" panose="020B0502040204020203" pitchFamily="34" charset="0"/>
              </a:rPr>
              <a:t>Rețineți că majoritatea sarcinilor pe care le considerăm în primul rând „vizual-spațiale” necesită și alte abilități de procesare vizuală. </a:t>
            </a:r>
            <a:endParaRPr lang="ro-RO" dirty="0" smtClean="0">
              <a:latin typeface="Bahnschrift Light" panose="020B0502040204020203" pitchFamily="34" charset="0"/>
            </a:endParaRPr>
          </a:p>
          <a:p>
            <a:r>
              <a:rPr lang="vi-VN" dirty="0" smtClean="0">
                <a:latin typeface="Bahnschrift Light" panose="020B0502040204020203" pitchFamily="34" charset="0"/>
              </a:rPr>
              <a:t>De </a:t>
            </a:r>
            <a:r>
              <a:rPr lang="vi-VN" dirty="0">
                <a:latin typeface="Bahnschrift Light" panose="020B0502040204020203" pitchFamily="34" charset="0"/>
              </a:rPr>
              <a:t>exemplu, atunci când practicați mișcări de dans pe care le vedeți într-un videoclip, utilizați abilități de procesare vizual-spațială. Dar pentru a exersa mișcările, trebuie să faceți lucruri precum </a:t>
            </a:r>
            <a:r>
              <a:rPr lang="ro-RO" dirty="0" smtClean="0">
                <a:latin typeface="Bahnschrift Light" panose="020B0502040204020203" pitchFamily="34" charset="0"/>
              </a:rPr>
              <a:t>să vă </a:t>
            </a:r>
            <a:r>
              <a:rPr lang="vi-VN" dirty="0" smtClean="0">
                <a:latin typeface="Bahnschrift Light" panose="020B0502040204020203" pitchFamily="34" charset="0"/>
              </a:rPr>
              <a:t>amintiți </a:t>
            </a:r>
            <a:r>
              <a:rPr lang="vi-VN" dirty="0">
                <a:latin typeface="Bahnschrift Light" panose="020B0502040204020203" pitchFamily="34" charset="0"/>
              </a:rPr>
              <a:t>ceea ce ați văzut, care este o altă abilitate de procesare vizuală.</a:t>
            </a:r>
            <a:endParaRPr lang="en-US" dirty="0">
              <a:latin typeface="Bahnschrift Light" panose="020B0502040204020203"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5811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920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o-RO" dirty="0" smtClean="0">
                <a:solidFill>
                  <a:schemeClr val="tx1"/>
                </a:solidFill>
                <a:latin typeface="Bookman Old Style" panose="02050604050505020204" pitchFamily="18" charset="0"/>
              </a:rPr>
              <a:t>Cum folosesc copiii PVS în sarcini de învățare?</a:t>
            </a:r>
            <a:endParaRPr lang="en-US" dirty="0">
              <a:solidFill>
                <a:schemeClr val="tx1"/>
              </a:solidFill>
              <a:latin typeface="Bookman Old Style" panose="02050604050505020204" pitchFamily="18" charset="0"/>
            </a:endParaRPr>
          </a:p>
        </p:txBody>
      </p:sp>
      <p:sp>
        <p:nvSpPr>
          <p:cNvPr id="3" name="Content Placeholder 2"/>
          <p:cNvSpPr>
            <a:spLocks noGrp="1"/>
          </p:cNvSpPr>
          <p:nvPr>
            <p:ph sz="quarter" idx="1"/>
          </p:nvPr>
        </p:nvSpPr>
        <p:spPr>
          <a:xfrm>
            <a:off x="457200" y="1219200"/>
            <a:ext cx="6419056" cy="4937760"/>
          </a:xfrm>
        </p:spPr>
        <p:txBody>
          <a:bodyPr>
            <a:normAutofit fontScale="77500" lnSpcReduction="20000"/>
          </a:bodyPr>
          <a:lstStyle/>
          <a:p>
            <a:r>
              <a:rPr lang="vi-VN" dirty="0">
                <a:latin typeface="Bahnschrift Light" panose="020B0502040204020203" pitchFamily="34" charset="0"/>
              </a:rPr>
              <a:t>Matematica necesită abilități de procesare vizual-spațială. De exemplu, pentru a rezolva o problemă de genul 9 + 6 = 15, un copil trebuie să:</a:t>
            </a:r>
          </a:p>
          <a:p>
            <a:r>
              <a:rPr lang="vi-VN" dirty="0">
                <a:latin typeface="Bahnschrift Light" panose="020B0502040204020203" pitchFamily="34" charset="0"/>
              </a:rPr>
              <a:t>Percepeți cum sunt plasate numerele și </a:t>
            </a:r>
            <a:r>
              <a:rPr lang="vi-VN" dirty="0" smtClean="0">
                <a:latin typeface="Bahnschrift Light" panose="020B0502040204020203" pitchFamily="34" charset="0"/>
              </a:rPr>
              <a:t>simbolurile</a:t>
            </a:r>
            <a:r>
              <a:rPr lang="ro-RO" dirty="0" smtClean="0">
                <a:latin typeface="Bahnschrift Light" panose="020B0502040204020203" pitchFamily="34" charset="0"/>
              </a:rPr>
              <a:t>, ordinea lor </a:t>
            </a:r>
            <a:r>
              <a:rPr lang="vi-VN" dirty="0" smtClean="0">
                <a:latin typeface="Bahnschrift Light" panose="020B0502040204020203" pitchFamily="34" charset="0"/>
              </a:rPr>
              <a:t> pe </a:t>
            </a:r>
            <a:r>
              <a:rPr lang="vi-VN" dirty="0">
                <a:latin typeface="Bahnschrift Light" panose="020B0502040204020203" pitchFamily="34" charset="0"/>
              </a:rPr>
              <a:t>o pagină și cum contează acea plasare atunci când rezolvați o ecuație (aceasta implică și abilități de </a:t>
            </a:r>
            <a:r>
              <a:rPr lang="vi-VN" dirty="0" smtClean="0">
                <a:latin typeface="Bahnschrift Light" panose="020B0502040204020203" pitchFamily="34" charset="0"/>
              </a:rPr>
              <a:t>secvenț</a:t>
            </a:r>
            <a:r>
              <a:rPr lang="ro-RO" dirty="0" smtClean="0">
                <a:latin typeface="Bahnschrift Light" panose="020B0502040204020203" pitchFamily="34" charset="0"/>
              </a:rPr>
              <a:t>ie</a:t>
            </a:r>
            <a:r>
              <a:rPr lang="vi-VN" dirty="0" smtClean="0">
                <a:latin typeface="Bahnschrift Light" panose="020B0502040204020203" pitchFamily="34" charset="0"/>
              </a:rPr>
              <a:t>re </a:t>
            </a:r>
            <a:r>
              <a:rPr lang="vi-VN" dirty="0">
                <a:latin typeface="Bahnschrift Light" panose="020B0502040204020203" pitchFamily="34" charset="0"/>
              </a:rPr>
              <a:t>vizuală). De exemplu, „5 - 3 + 2” are un răspuns diferit de „3 - 2 + 5.”</a:t>
            </a:r>
          </a:p>
          <a:p>
            <a:r>
              <a:rPr lang="vi-VN" dirty="0">
                <a:latin typeface="Bahnschrift Light" panose="020B0502040204020203" pitchFamily="34" charset="0"/>
              </a:rPr>
              <a:t>Poate să alinieze numerele pe verticală, astfel încât să poată adăuga sau scădea numere cu mai multe cifre.</a:t>
            </a:r>
          </a:p>
          <a:p>
            <a:r>
              <a:rPr lang="vi-VN" dirty="0">
                <a:latin typeface="Bahnschrift Light" panose="020B0502040204020203" pitchFamily="34" charset="0"/>
              </a:rPr>
              <a:t>Unele forme de matematică superioară, cum ar fi trigonometria și calculul, necesită capacitatea de a-și imagina un obiect </a:t>
            </a:r>
            <a:r>
              <a:rPr lang="ro-RO" dirty="0" smtClean="0">
                <a:latin typeface="Bahnschrift Light" panose="020B0502040204020203" pitchFamily="34" charset="0"/>
              </a:rPr>
              <a:t>învârtindu-se</a:t>
            </a:r>
            <a:r>
              <a:rPr lang="vi-VN" dirty="0" smtClean="0">
                <a:latin typeface="Bahnschrift Light" panose="020B0502040204020203" pitchFamily="34" charset="0"/>
              </a:rPr>
              <a:t> </a:t>
            </a:r>
            <a:r>
              <a:rPr lang="vi-VN" dirty="0">
                <a:latin typeface="Bahnschrift Light" panose="020B0502040204020203" pitchFamily="34" charset="0"/>
              </a:rPr>
              <a:t>în spațiu. Aceasta este o abilitate de procesare vizual-spațială.</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806" y="1268760"/>
            <a:ext cx="2121410" cy="18562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476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o-RO" dirty="0">
                <a:solidFill>
                  <a:schemeClr val="tx1"/>
                </a:solidFill>
                <a:latin typeface="Bookman Old Style" panose="02050604050505020204" pitchFamily="18" charset="0"/>
              </a:rPr>
              <a:t>Cum folosesc copiii PVS în sarcini de învățare?</a:t>
            </a:r>
            <a:endParaRPr lang="en-US" dirty="0"/>
          </a:p>
        </p:txBody>
      </p:sp>
      <p:sp>
        <p:nvSpPr>
          <p:cNvPr id="3" name="Content Placeholder 2"/>
          <p:cNvSpPr>
            <a:spLocks noGrp="1"/>
          </p:cNvSpPr>
          <p:nvPr>
            <p:ph sz="quarter" idx="1"/>
          </p:nvPr>
        </p:nvSpPr>
        <p:spPr/>
        <p:txBody>
          <a:bodyPr/>
          <a:lstStyle/>
          <a:p>
            <a:r>
              <a:rPr lang="vi-VN" b="1" dirty="0">
                <a:latin typeface="Bahnschrift Light" panose="020B0502040204020203" pitchFamily="34" charset="0"/>
              </a:rPr>
              <a:t>Citind</a:t>
            </a:r>
          </a:p>
          <a:p>
            <a:r>
              <a:rPr lang="vi-VN" dirty="0">
                <a:latin typeface="Bahnschrift Light" panose="020B0502040204020203" pitchFamily="34" charset="0"/>
              </a:rPr>
              <a:t>Aptitudini similare sunt necesare pentru </a:t>
            </a:r>
            <a:r>
              <a:rPr lang="vi-VN" dirty="0" smtClean="0">
                <a:latin typeface="Bahnschrift Light" panose="020B0502040204020203" pitchFamily="34" charset="0"/>
              </a:rPr>
              <a:t>citir</a:t>
            </a:r>
            <a:r>
              <a:rPr lang="ro-RO" dirty="0" smtClean="0">
                <a:latin typeface="Bahnschrift Light" panose="020B0502040204020203" pitchFamily="34" charset="0"/>
              </a:rPr>
              <a:t>e</a:t>
            </a:r>
            <a:r>
              <a:rPr lang="vi-VN" dirty="0" smtClean="0">
                <a:latin typeface="Bahnschrift Light" panose="020B0502040204020203" pitchFamily="34" charset="0"/>
              </a:rPr>
              <a:t>.</a:t>
            </a:r>
            <a:r>
              <a:rPr lang="vi-VN" dirty="0">
                <a:latin typeface="Bahnschrift Light" panose="020B0502040204020203" pitchFamily="34" charset="0"/>
              </a:rPr>
              <a:t> Un copil trebuie să știe că anumite forme, cum ar fi „w” și „m” și „6” și „9”, pot avea semnificații diferite în funcție de modul în care sunt rotite pe pagină. Trebuie să-și amintească </a:t>
            </a:r>
            <a:r>
              <a:rPr lang="ro-RO" dirty="0" smtClean="0">
                <a:latin typeface="Bahnschrift Light" panose="020B0502040204020203" pitchFamily="34" charset="0"/>
              </a:rPr>
              <a:t>ordinea literelor pe </a:t>
            </a:r>
            <a:r>
              <a:rPr lang="vi-VN" dirty="0" smtClean="0">
                <a:latin typeface="Bahnschrift Light" panose="020B0502040204020203" pitchFamily="34" charset="0"/>
              </a:rPr>
              <a:t>pe </a:t>
            </a:r>
            <a:r>
              <a:rPr lang="vi-VN" dirty="0">
                <a:latin typeface="Bahnschrift Light" panose="020B0502040204020203" pitchFamily="34" charset="0"/>
              </a:rPr>
              <a:t>pagină pentru a forma un cuvânt (astfel încât să poată spune diferența dintre </a:t>
            </a:r>
            <a:r>
              <a:rPr lang="ro-RO" dirty="0" smtClean="0">
                <a:effectLst>
                  <a:outerShdw blurRad="38100" dist="38100" dir="2700000" algn="tl">
                    <a:srgbClr val="000000">
                      <a:alpha val="43137"/>
                    </a:srgbClr>
                  </a:outerShdw>
                </a:effectLst>
                <a:latin typeface="Bahnschrift Light" panose="020B0502040204020203" pitchFamily="34" charset="0"/>
              </a:rPr>
              <a:t>ROȘU</a:t>
            </a:r>
            <a:r>
              <a:rPr lang="vi-VN" dirty="0">
                <a:latin typeface="Bahnschrift Light" panose="020B0502040204020203" pitchFamily="34" charset="0"/>
              </a:rPr>
              <a:t> și </a:t>
            </a:r>
            <a:r>
              <a:rPr lang="ro-RO" dirty="0" smtClean="0">
                <a:effectLst>
                  <a:outerShdw blurRad="38100" dist="38100" dir="2700000" algn="tl">
                    <a:srgbClr val="000000">
                      <a:alpha val="43137"/>
                    </a:srgbClr>
                  </a:outerShdw>
                </a:effectLst>
                <a:latin typeface="Bahnschrift Light" panose="020B0502040204020203" pitchFamily="34" charset="0"/>
              </a:rPr>
              <a:t>UȘOR</a:t>
            </a:r>
            <a:r>
              <a:rPr lang="vi-VN" dirty="0">
                <a:effectLst>
                  <a:outerShdw blurRad="38100" dist="38100" dir="2700000" algn="tl">
                    <a:srgbClr val="000000">
                      <a:alpha val="43137"/>
                    </a:srgbClr>
                  </a:outerShdw>
                </a:effectLst>
                <a:latin typeface="Bahnschrift Light" panose="020B0502040204020203" pitchFamily="34" charset="0"/>
              </a:rPr>
              <a:t> </a:t>
            </a:r>
            <a:r>
              <a:rPr lang="vi-VN" dirty="0">
                <a:latin typeface="Bahnschrift Light" panose="020B0502040204020203" pitchFamily="34" charset="0"/>
              </a:rPr>
              <a:t>, de exemplu).</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678890"/>
            <a:ext cx="2448272" cy="150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226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solidFill>
                  <a:schemeClr val="tx1"/>
                </a:solidFill>
                <a:latin typeface="Bookman Old Style" panose="02050604050505020204" pitchFamily="18" charset="0"/>
              </a:rPr>
              <a:t>Cum folosesc copiii PVS în sarcini de învățare?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573016"/>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
          </p:nvPr>
        </p:nvSpPr>
        <p:spPr>
          <a:xfrm>
            <a:off x="457200" y="1219200"/>
            <a:ext cx="6707088" cy="4937760"/>
          </a:xfrm>
        </p:spPr>
        <p:txBody>
          <a:bodyPr>
            <a:normAutofit fontScale="77500" lnSpcReduction="20000"/>
          </a:bodyPr>
          <a:lstStyle/>
          <a:p>
            <a:pPr>
              <a:lnSpc>
                <a:spcPct val="120000"/>
              </a:lnSpc>
            </a:pPr>
            <a:r>
              <a:rPr lang="vi-VN" b="1" dirty="0">
                <a:latin typeface="Bahnschrift Light" panose="020B0502040204020203" pitchFamily="34" charset="0"/>
              </a:rPr>
              <a:t>Sporturi și alte activități fizice</a:t>
            </a:r>
          </a:p>
          <a:p>
            <a:pPr>
              <a:lnSpc>
                <a:spcPct val="120000"/>
              </a:lnSpc>
            </a:pPr>
            <a:r>
              <a:rPr lang="vi-VN" dirty="0">
                <a:latin typeface="Bahnschrift Light" panose="020B0502040204020203" pitchFamily="34" charset="0"/>
              </a:rPr>
              <a:t>Prelucrarea vizual-spațială, în combinație cu abilitățile vizual-motorii, permite copiilor să-și coordoneze mișcările cu ceea ce văd. De exemplu, pentru a prinde o minge, copilul trebuie să măsoare viteza și distanța mingii în zbor și să-și regleze mișcările în consecință. Copiii folosesc abilități de procesare vizuală-spațială pentru a merge </a:t>
            </a:r>
            <a:r>
              <a:rPr lang="vi-VN" dirty="0" smtClean="0">
                <a:latin typeface="Bahnschrift Light" panose="020B0502040204020203" pitchFamily="34" charset="0"/>
              </a:rPr>
              <a:t>prin</a:t>
            </a:r>
            <a:r>
              <a:rPr lang="ro-RO" dirty="0" smtClean="0">
                <a:latin typeface="Bahnschrift Light" panose="020B0502040204020203" pitchFamily="34" charset="0"/>
              </a:rPr>
              <a:t>tr-</a:t>
            </a:r>
            <a:r>
              <a:rPr lang="vi-VN" dirty="0" smtClean="0">
                <a:latin typeface="Bahnschrift Light" panose="020B0502040204020203" pitchFamily="34" charset="0"/>
              </a:rPr>
              <a:t>o </a:t>
            </a:r>
            <a:r>
              <a:rPr lang="vi-VN" dirty="0">
                <a:latin typeface="Bahnschrift Light" panose="020B0502040204020203" pitchFamily="34" charset="0"/>
              </a:rPr>
              <a:t>cameră aglomerată, fără a se </a:t>
            </a:r>
            <a:r>
              <a:rPr lang="ro-RO" dirty="0" smtClean="0">
                <a:latin typeface="Bahnschrift Light" panose="020B0502040204020203" pitchFamily="34" charset="0"/>
              </a:rPr>
              <a:t>lovi de</a:t>
            </a:r>
            <a:r>
              <a:rPr lang="vi-VN" dirty="0" smtClean="0">
                <a:latin typeface="Bahnschrift Light" panose="020B0502040204020203" pitchFamily="34" charset="0"/>
              </a:rPr>
              <a:t> </a:t>
            </a:r>
            <a:r>
              <a:rPr lang="vi-VN" dirty="0">
                <a:latin typeface="Bahnschrift Light" panose="020B0502040204020203" pitchFamily="34" charset="0"/>
              </a:rPr>
              <a:t>nimeni.</a:t>
            </a:r>
          </a:p>
          <a:p>
            <a:pPr>
              <a:lnSpc>
                <a:spcPct val="120000"/>
              </a:lnSpc>
            </a:pPr>
            <a:r>
              <a:rPr lang="vi-VN" dirty="0">
                <a:latin typeface="Bahnschrift Light" panose="020B0502040204020203" pitchFamily="34" charset="0"/>
              </a:rPr>
              <a:t>Legarea unui pantof ia de asemenea abilități de procesare vizual-spațială. Partea vizual-spațială a sarcinii presupune înțelegerea modului în care cele două șireturi trebuie să fie desprinse împreună, folosind atât mâna stângă cât și cea dreaptă.</a:t>
            </a:r>
          </a:p>
          <a:p>
            <a:endParaRPr lang="en-US" dirty="0"/>
          </a:p>
        </p:txBody>
      </p:sp>
    </p:spTree>
    <p:extLst>
      <p:ext uri="{BB962C8B-B14F-4D97-AF65-F5344CB8AC3E}">
        <p14:creationId xmlns:p14="http://schemas.microsoft.com/office/powerpoint/2010/main" val="2403207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9" y="4581128"/>
            <a:ext cx="1956884" cy="1697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ro-RO" dirty="0">
                <a:solidFill>
                  <a:schemeClr val="tx1"/>
                </a:solidFill>
                <a:latin typeface="Bookman Old Style" panose="02050604050505020204" pitchFamily="18" charset="0"/>
              </a:rPr>
              <a:t>Cum folosesc copiii PVS în sarcini de învățare?</a:t>
            </a:r>
            <a:endParaRPr lang="en-US" dirty="0"/>
          </a:p>
        </p:txBody>
      </p:sp>
      <p:sp>
        <p:nvSpPr>
          <p:cNvPr id="3" name="Content Placeholder 2"/>
          <p:cNvSpPr>
            <a:spLocks noGrp="1"/>
          </p:cNvSpPr>
          <p:nvPr>
            <p:ph sz="quarter" idx="1"/>
          </p:nvPr>
        </p:nvSpPr>
        <p:spPr/>
        <p:txBody>
          <a:bodyPr>
            <a:normAutofit/>
          </a:bodyPr>
          <a:lstStyle/>
          <a:p>
            <a:r>
              <a:rPr lang="vi-VN" b="1" dirty="0">
                <a:latin typeface="Bahnschrift Light" panose="020B0502040204020203" pitchFamily="34" charset="0"/>
              </a:rPr>
              <a:t>Navigarea </a:t>
            </a:r>
            <a:r>
              <a:rPr lang="vi-VN" b="1" dirty="0" smtClean="0">
                <a:latin typeface="Bahnschrift Light" panose="020B0502040204020203" pitchFamily="34" charset="0"/>
              </a:rPr>
              <a:t>p</a:t>
            </a:r>
            <a:r>
              <a:rPr lang="ro-RO" b="1" dirty="0" smtClean="0">
                <a:latin typeface="Bahnschrift Light" panose="020B0502040204020203" pitchFamily="34" charset="0"/>
              </a:rPr>
              <a:t>in labirinturi și hărți</a:t>
            </a:r>
            <a:endParaRPr lang="vi-VN" b="1" dirty="0">
              <a:latin typeface="Bahnschrift Light" panose="020B0502040204020203" pitchFamily="34" charset="0"/>
            </a:endParaRPr>
          </a:p>
          <a:p>
            <a:r>
              <a:rPr lang="ro-RO" dirty="0" smtClean="0">
                <a:latin typeface="Bahnschrift Light" panose="020B0502040204020203" pitchFamily="34" charset="0"/>
              </a:rPr>
              <a:t>Cărțile de activități destinate copiilor </a:t>
            </a:r>
            <a:r>
              <a:rPr lang="vi-VN" dirty="0" smtClean="0">
                <a:latin typeface="Bahnschrift Light" panose="020B0502040204020203" pitchFamily="34" charset="0"/>
              </a:rPr>
              <a:t>sunt </a:t>
            </a:r>
            <a:r>
              <a:rPr lang="vi-VN" dirty="0">
                <a:latin typeface="Bahnschrift Light" panose="020B0502040204020203" pitchFamily="34" charset="0"/>
              </a:rPr>
              <a:t>pline de jocuri care necesită procesare vizual-spațială. De exemplu, pentru a finaliza un labirint, copilul dvs. trebuie să privească în față și să-i </a:t>
            </a:r>
            <a:r>
              <a:rPr lang="ro-RO" dirty="0" smtClean="0">
                <a:latin typeface="Bahnschrift Light" panose="020B0502040204020203" pitchFamily="34" charset="0"/>
              </a:rPr>
              <a:t>deslușească </a:t>
            </a:r>
            <a:r>
              <a:rPr lang="vi-VN" dirty="0" smtClean="0">
                <a:latin typeface="Bahnschrift Light" panose="020B0502040204020203" pitchFamily="34" charset="0"/>
              </a:rPr>
              <a:t>calea</a:t>
            </a:r>
            <a:r>
              <a:rPr lang="vi-VN" dirty="0">
                <a:latin typeface="Bahnschrift Light" panose="020B0502040204020203" pitchFamily="34" charset="0"/>
              </a:rPr>
              <a:t>. Citind o hartă îi cere să se uite la hartă, să știe unde se află în raport cu punctul de plecare și apoi să se orienteze în direcția corectă.</a:t>
            </a:r>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581128"/>
            <a:ext cx="165618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584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Dificultăți de PVS</a:t>
            </a:r>
            <a:endParaRPr lang="en-US" dirty="0"/>
          </a:p>
        </p:txBody>
      </p:sp>
      <p:sp>
        <p:nvSpPr>
          <p:cNvPr id="3" name="Content Placeholder 2"/>
          <p:cNvSpPr>
            <a:spLocks noGrp="1"/>
          </p:cNvSpPr>
          <p:nvPr>
            <p:ph sz="quarter" idx="1"/>
          </p:nvPr>
        </p:nvSpPr>
        <p:spPr/>
        <p:txBody>
          <a:bodyPr/>
          <a:lstStyle/>
          <a:p>
            <a:r>
              <a:rPr lang="vi-VN" dirty="0">
                <a:latin typeface="Bahnschrift Light" panose="020B0502040204020203" pitchFamily="34" charset="0"/>
              </a:rPr>
              <a:t>Unii copii au probleme cu procesarea vizual-spațială. Dificultățile lor nu pot fi evidente până când nu trebuie să îndeplinească sarcini care necesită acele abilități specifice. Și pentru că abilitățile de procesare vizuală se suprapun atât de mult, poate fi nevoie de timp pentru a afla unde se află problemele</a:t>
            </a:r>
            <a:r>
              <a:rPr lang="vi-VN" dirty="0" smtClean="0">
                <a:latin typeface="Bahnschrift Light" panose="020B0502040204020203" pitchFamily="34" charset="0"/>
              </a:rPr>
              <a:t>.</a:t>
            </a:r>
            <a:endParaRPr lang="ro-RO" dirty="0" smtClean="0">
              <a:latin typeface="Bahnschrift Light" panose="020B0502040204020203" pitchFamily="34" charset="0"/>
            </a:endParaRPr>
          </a:p>
          <a:p>
            <a:r>
              <a:rPr lang="ro-RO" dirty="0" smtClean="0">
                <a:latin typeface="Bahnschrift Light" panose="020B0502040204020203" pitchFamily="34" charset="0"/>
              </a:rPr>
              <a:t>Aceste dificultăți pot fi preîntâmpinate și abordate încă de la cele mai mici vârste în activități de joacă.În materialul următor voi prezenta câteva idei pentru devoltarea PVS.</a:t>
            </a:r>
          </a:p>
          <a:p>
            <a:pPr marL="0" indent="0">
              <a:buNone/>
            </a:pPr>
            <a:endParaRPr lang="vi-VN" dirty="0">
              <a:latin typeface="Bahnschrift Light" panose="020B0502040204020203" pitchFamily="34" charset="0"/>
            </a:endParaRPr>
          </a:p>
          <a:p>
            <a:endParaRPr lang="en-US" dirty="0"/>
          </a:p>
        </p:txBody>
      </p:sp>
    </p:spTree>
    <p:extLst>
      <p:ext uri="{BB962C8B-B14F-4D97-AF65-F5344CB8AC3E}">
        <p14:creationId xmlns:p14="http://schemas.microsoft.com/office/powerpoint/2010/main" val="20560197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190</TotalTime>
  <Words>568</Words>
  <Application>Microsoft Office PowerPoint</Application>
  <PresentationFormat>On-screen Show (4:3)</PresentationFormat>
  <Paragraphs>68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Origin</vt:lpstr>
      <vt:lpstr>Set de activități care îmbunătățesc procesarea vizual-spațială pentru prevenția dislexiei-discalculiei</vt:lpstr>
      <vt:lpstr>Ce este procesarea vizual-spațială (PVS)?</vt:lpstr>
      <vt:lpstr>Ce este procesarea vizual-spațială (PVS)?</vt:lpstr>
      <vt:lpstr>Ce este procesarea vizual-spațială (PVS)?</vt:lpstr>
      <vt:lpstr>Cum folosesc copiii PVS în sarcini de învățare?</vt:lpstr>
      <vt:lpstr>Cum folosesc copiii PVS în sarcini de învățare?</vt:lpstr>
      <vt:lpstr>Cum folosesc copiii PVS în sarcini de învățare?</vt:lpstr>
      <vt:lpstr>Cum folosesc copiii PVS în sarcini de învățare?</vt:lpstr>
      <vt:lpstr>Dificultăți de PVS</vt:lpstr>
      <vt:lpstr>Jocul de lego sau cuburi colorate, ordonare</vt:lpstr>
      <vt:lpstr>Jocul de lego prin simetrie</vt:lpstr>
      <vt:lpstr>Tangram</vt:lpstr>
      <vt:lpstr>Geoboard</vt:lpstr>
      <vt:lpstr>Cuburi alb negru</vt:lpstr>
      <vt:lpstr>Labirinturi</vt:lpstr>
      <vt:lpstr>Găsește codul</vt:lpstr>
      <vt:lpstr>Surse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 de activități care îmbunătățesc</dc:title>
  <dc:creator>Admin</dc:creator>
  <cp:lastModifiedBy>Admin</cp:lastModifiedBy>
  <cp:revision>13</cp:revision>
  <dcterms:created xsi:type="dcterms:W3CDTF">2020-06-05T05:00:38Z</dcterms:created>
  <dcterms:modified xsi:type="dcterms:W3CDTF">2023-05-28T08:43:33Z</dcterms:modified>
</cp:coreProperties>
</file>